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45" r:id="rId7"/>
    <p:sldId id="332" r:id="rId8"/>
    <p:sldId id="298" r:id="rId9"/>
    <p:sldId id="262" r:id="rId10"/>
    <p:sldId id="350" r:id="rId11"/>
    <p:sldId id="299" r:id="rId12"/>
    <p:sldId id="302" r:id="rId13"/>
    <p:sldId id="264" r:id="rId14"/>
    <p:sldId id="266" r:id="rId15"/>
    <p:sldId id="265" r:id="rId16"/>
    <p:sldId id="276" r:id="rId17"/>
    <p:sldId id="303" r:id="rId18"/>
    <p:sldId id="293" r:id="rId19"/>
    <p:sldId id="277" r:id="rId20"/>
    <p:sldId id="334"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335" r:id="rId40"/>
    <p:sldId id="348" r:id="rId41"/>
    <p:sldId id="349" r:id="rId42"/>
    <p:sldId id="321" r:id="rId43"/>
    <p:sldId id="339" r:id="rId44"/>
    <p:sldId id="340" r:id="rId45"/>
    <p:sldId id="346" r:id="rId46"/>
    <p:sldId id="288" r:id="rId47"/>
    <p:sldId id="351" r:id="rId48"/>
    <p:sldId id="343" r:id="rId49"/>
    <p:sldId id="34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50" autoAdjust="0"/>
    <p:restoredTop sz="85174"/>
  </p:normalViewPr>
  <p:slideViewPr>
    <p:cSldViewPr snapToGrid="0" snapToObjects="1">
      <p:cViewPr varScale="1">
        <p:scale>
          <a:sx n="89" d="100"/>
          <a:sy n="89" d="100"/>
        </p:scale>
        <p:origin x="282"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61"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10/9/2022</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5</a:t>
            </a:fld>
            <a:endParaRPr lang="en-US"/>
          </a:p>
        </p:txBody>
      </p:sp>
    </p:spTree>
    <p:extLst>
      <p:ext uri="{BB962C8B-B14F-4D97-AF65-F5344CB8AC3E}">
        <p14:creationId xmlns:p14="http://schemas.microsoft.com/office/powerpoint/2010/main" val="2158729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2358712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1184716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10/9/2022</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10/9/2022</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10/9/2022</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10/9/2022</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10/9/2022</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10/9/2022</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10/9/2022</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10/9/2022</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10/9/2022</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10/9/2022</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acint61/data-project/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jacint61/data-project/blob/main/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acint61/data-project/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jacint61/data-project/blob/main/jupyter-labs-spacex-data-collection-api.ipynb" TargetMode="External"/><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jacint61/data-project/blob/main/Lab%202%20-%20jupyter-labs-webscraping.ipynb" TargetMode="External"/><Relationship Id="rId7"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Jacinto Diaz</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October 09 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770010" y="1325880"/>
            <a:ext cx="5277762" cy="52425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smtClean="0">
                <a:latin typeface="+mj-lt"/>
              </a:rPr>
              <a:t>Use </a:t>
            </a:r>
            <a:r>
              <a:rPr lang="en-US" sz="1800" b="1" dirty="0">
                <a:latin typeface="+mj-lt"/>
              </a:rPr>
              <a:t>the method value_counts() on the </a:t>
            </a:r>
            <a:r>
              <a:rPr lang="en-US" sz="1800" b="1" dirty="0" smtClean="0">
                <a:latin typeface="+mj-lt"/>
              </a:rPr>
              <a:t>columns </a:t>
            </a:r>
            <a:r>
              <a:rPr lang="en-US" sz="1800" b="1" dirty="0" err="1" smtClean="0">
                <a:latin typeface="+mj-lt"/>
              </a:rPr>
              <a:t>LaunchSite</a:t>
            </a:r>
            <a:r>
              <a:rPr lang="en-US" sz="1800" b="1" dirty="0" smtClean="0">
                <a:latin typeface="+mj-lt"/>
              </a:rPr>
              <a:t>, </a:t>
            </a:r>
            <a:r>
              <a:rPr lang="en-US" sz="1800" b="1" dirty="0">
                <a:latin typeface="+mj-lt"/>
              </a:rPr>
              <a:t>Orbit and Outcomes</a:t>
            </a:r>
            <a:r>
              <a:rPr lang="en-US" sz="1800" b="1" dirty="0" smtClean="0">
                <a:latin typeface="+mj-lt"/>
              </a:rPr>
              <a:t> </a:t>
            </a:r>
            <a:r>
              <a:rPr lang="en-US" sz="1800" b="1" dirty="0">
                <a:latin typeface="+mj-lt"/>
              </a:rPr>
              <a:t>to determine the occurrences of each.</a:t>
            </a:r>
          </a:p>
          <a:p>
            <a:r>
              <a:rPr lang="en-US" sz="1800" b="1" dirty="0" smtClean="0">
                <a:latin typeface="+mj-lt"/>
              </a:rPr>
              <a:t>Created </a:t>
            </a:r>
            <a:r>
              <a:rPr lang="en-US" sz="1800" b="1" dirty="0">
                <a:latin typeface="+mj-lt"/>
              </a:rPr>
              <a:t>a bad outcome set to separate bad outcomes from the successful ones.</a:t>
            </a:r>
          </a:p>
          <a:p>
            <a:r>
              <a:rPr lang="en-US" sz="1800" b="1" dirty="0" smtClean="0">
                <a:latin typeface="+mj-lt"/>
              </a:rPr>
              <a:t>Created “Class” column </a:t>
            </a:r>
            <a:r>
              <a:rPr lang="en-US" sz="1800" b="1" dirty="0">
                <a:latin typeface="+mj-lt"/>
              </a:rPr>
              <a:t>to show the outcome. </a:t>
            </a:r>
          </a:p>
          <a:p>
            <a:pPr marL="0" indent="0">
              <a:buNone/>
            </a:pPr>
            <a:r>
              <a:rPr lang="en-US" sz="1800" b="1" dirty="0" smtClean="0">
                <a:latin typeface="+mj-lt"/>
              </a:rPr>
              <a:t>         We provide Class </a:t>
            </a:r>
            <a:r>
              <a:rPr lang="en-US" sz="1800" b="1" dirty="0">
                <a:latin typeface="+mj-lt"/>
              </a:rPr>
              <a:t>value =0 for bad outcomes.</a:t>
            </a:r>
          </a:p>
          <a:p>
            <a:pPr marL="0" indent="0">
              <a:buFont typeface="Arial" panose="020B0604020202020204" pitchFamily="34" charset="0"/>
              <a:buNone/>
            </a:pPr>
            <a:r>
              <a:rPr lang="en-US" sz="1800" b="1" dirty="0">
                <a:latin typeface="+mj-lt"/>
              </a:rPr>
              <a:t>    </a:t>
            </a:r>
            <a:r>
              <a:rPr lang="en-US" sz="1800" b="1" dirty="0" smtClean="0">
                <a:latin typeface="+mj-lt"/>
              </a:rPr>
              <a:t>     We provide </a:t>
            </a:r>
            <a:r>
              <a:rPr lang="en-US" sz="1800" b="1" dirty="0">
                <a:latin typeface="+mj-lt"/>
              </a:rPr>
              <a:t>Class value =1 for successful outcomes.</a:t>
            </a:r>
          </a:p>
          <a:p>
            <a:r>
              <a:rPr lang="en-US" sz="1800" b="1" dirty="0" err="1" smtClean="0">
                <a:solidFill>
                  <a:schemeClr val="accent3">
                    <a:lumMod val="25000"/>
                  </a:schemeClr>
                </a:solidFill>
                <a:latin typeface="+mj-lt"/>
              </a:rPr>
              <a:t>GitHub</a:t>
            </a:r>
            <a:r>
              <a:rPr lang="en-US" sz="1800" b="1" dirty="0" smtClean="0">
                <a:solidFill>
                  <a:schemeClr val="accent3">
                    <a:lumMod val="25000"/>
                  </a:schemeClr>
                </a:solidFill>
                <a:latin typeface="+mj-lt"/>
              </a:rPr>
              <a:t> </a:t>
            </a:r>
            <a:r>
              <a:rPr lang="en-US" sz="1800" b="1" dirty="0">
                <a:solidFill>
                  <a:schemeClr val="accent3">
                    <a:lumMod val="25000"/>
                  </a:schemeClr>
                </a:solidFill>
                <a:latin typeface="+mj-lt"/>
              </a:rPr>
              <a:t>URL : </a:t>
            </a:r>
            <a:r>
              <a:rPr lang="en-US" sz="1800" b="1" dirty="0">
                <a:solidFill>
                  <a:schemeClr val="accent3">
                    <a:lumMod val="25000"/>
                  </a:schemeClr>
                </a:solidFill>
                <a:latin typeface="+mj-lt"/>
                <a:hlinkClick r:id="rId3"/>
              </a:rPr>
              <a:t>https://</a:t>
            </a:r>
            <a:r>
              <a:rPr lang="en-US" sz="1800" b="1" dirty="0" smtClean="0">
                <a:solidFill>
                  <a:schemeClr val="accent3">
                    <a:lumMod val="25000"/>
                  </a:schemeClr>
                </a:solidFill>
                <a:latin typeface="+mj-lt"/>
                <a:hlinkClick r:id="rId3"/>
              </a:rPr>
              <a:t>github.com/jacint61/data-project/blob/main/labs-jupyter-spacex-Data%20wrangling.ipynb</a:t>
            </a:r>
            <a:endParaRPr lang="en-US" sz="1800" b="1" dirty="0" smtClean="0">
              <a:solidFill>
                <a:schemeClr val="accent3">
                  <a:lumMod val="25000"/>
                </a:schemeClr>
              </a:solidFill>
              <a:latin typeface="+mj-lt"/>
            </a:endParaRPr>
          </a:p>
          <a:p>
            <a:pPr marL="0" indent="0">
              <a:buNone/>
            </a:pPr>
            <a:endParaRPr lang="en-US" b="1" dirty="0" smtClean="0">
              <a:latin typeface="+mj-lt"/>
            </a:endParaRPr>
          </a:p>
          <a:p>
            <a:endParaRPr lang="en-US" dirty="0" smtClean="0"/>
          </a:p>
          <a:p>
            <a:endParaRPr lang="en-US" dirty="0"/>
          </a:p>
        </p:txBody>
      </p:sp>
      <p:sp>
        <p:nvSpPr>
          <p:cNvPr id="10" name="Rectangle 9"/>
          <p:cNvSpPr/>
          <p:nvPr/>
        </p:nvSpPr>
        <p:spPr>
          <a:xfrm>
            <a:off x="7258049" y="2181225"/>
            <a:ext cx="2828925" cy="914400"/>
          </a:xfrm>
          <a:prstGeom prst="rect">
            <a:avLst/>
          </a:prstGeom>
          <a:no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4" name="Picture 13">
            <a:extLst>
              <a:ext uri="{FF2B5EF4-FFF2-40B4-BE49-F238E27FC236}">
                <a16:creationId xmlns:a16="http://schemas.microsoft.com/office/drawing/2014/main" xmlns="" id="{16872C39-302A-4BF9-861E-5D427E17530D}"/>
              </a:ext>
            </a:extLst>
          </p:cNvPr>
          <p:cNvPicPr>
            <a:picLocks noChangeAspect="1"/>
          </p:cNvPicPr>
          <p:nvPr/>
        </p:nvPicPr>
        <p:blipFill>
          <a:blip r:embed="rId4"/>
          <a:stretch>
            <a:fillRect/>
          </a:stretch>
        </p:blipFill>
        <p:spPr>
          <a:xfrm>
            <a:off x="6356874" y="14931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801086"/>
          </a:xfrm>
          <a:prstGeom prst="rect">
            <a:avLst/>
          </a:prstGeom>
        </p:spPr>
        <p:txBody>
          <a:bodyPr lIns="91440" tIns="45720" rIns="91440" bIns="45720" anchor="t"/>
          <a:lstStyle/>
          <a:p>
            <a:pPr>
              <a:lnSpc>
                <a:spcPct val="100000"/>
              </a:lnSpc>
              <a:spcBef>
                <a:spcPts val="1400"/>
              </a:spcBef>
            </a:pPr>
            <a:r>
              <a:rPr lang="en-US" sz="2000" b="1" dirty="0">
                <a:latin typeface="+mj-lt"/>
              </a:rPr>
              <a:t>We plotted Scatter Plots for the following :</a:t>
            </a:r>
          </a:p>
          <a:p>
            <a:pPr marL="0" indent="0">
              <a:lnSpc>
                <a:spcPct val="100000"/>
              </a:lnSpc>
              <a:spcBef>
                <a:spcPts val="1400"/>
              </a:spcBef>
              <a:buNone/>
            </a:pPr>
            <a:r>
              <a:rPr lang="en-US" sz="2000" b="1" dirty="0">
                <a:latin typeface="+mj-lt"/>
              </a:rPr>
              <a:t>	Flight Number v/s Launch Sites</a:t>
            </a:r>
          </a:p>
          <a:p>
            <a:pPr marL="0" indent="0">
              <a:lnSpc>
                <a:spcPct val="100000"/>
              </a:lnSpc>
              <a:spcBef>
                <a:spcPts val="1400"/>
              </a:spcBef>
              <a:buNone/>
            </a:pPr>
            <a:r>
              <a:rPr lang="en-US" sz="2000" b="1" dirty="0">
                <a:latin typeface="+mj-lt"/>
              </a:rPr>
              <a:t>	Payload v/s Launch Sites</a:t>
            </a:r>
          </a:p>
          <a:p>
            <a:pPr marL="0" indent="0">
              <a:lnSpc>
                <a:spcPct val="100000"/>
              </a:lnSpc>
              <a:spcBef>
                <a:spcPts val="1400"/>
              </a:spcBef>
              <a:buNone/>
            </a:pPr>
            <a:r>
              <a:rPr lang="en-US" sz="2000" b="1" dirty="0">
                <a:latin typeface="+mj-lt"/>
              </a:rPr>
              <a:t>	Flight Number v/s Orbits</a:t>
            </a:r>
          </a:p>
          <a:p>
            <a:pPr marL="0" indent="0">
              <a:lnSpc>
                <a:spcPct val="100000"/>
              </a:lnSpc>
              <a:spcBef>
                <a:spcPts val="1400"/>
              </a:spcBef>
              <a:buNone/>
            </a:pPr>
            <a:r>
              <a:rPr lang="en-US" sz="2000" b="1" dirty="0">
                <a:latin typeface="+mj-lt"/>
              </a:rPr>
              <a:t>	Payload v/s Orbits</a:t>
            </a:r>
          </a:p>
          <a:p>
            <a:pPr marL="0" indent="0">
              <a:lnSpc>
                <a:spcPct val="100000"/>
              </a:lnSpc>
              <a:spcBef>
                <a:spcPts val="1400"/>
              </a:spcBef>
              <a:buNone/>
            </a:pPr>
            <a:r>
              <a:rPr lang="en-US" sz="2000" b="1" dirty="0">
                <a:latin typeface="+mj-lt"/>
              </a:rPr>
              <a:t> We used scatter plots to see the relation between these two features for each.</a:t>
            </a:r>
          </a:p>
          <a:p>
            <a:pPr>
              <a:lnSpc>
                <a:spcPct val="100000"/>
              </a:lnSpc>
              <a:spcBef>
                <a:spcPts val="1400"/>
              </a:spcBef>
            </a:pPr>
            <a:r>
              <a:rPr lang="en-US" sz="2000" b="1" dirty="0">
                <a:latin typeface="+mj-lt"/>
              </a:rPr>
              <a:t>We plotted Bar Chart for Orbits to show the success rate of each.</a:t>
            </a:r>
          </a:p>
          <a:p>
            <a:pPr>
              <a:lnSpc>
                <a:spcPct val="100000"/>
              </a:lnSpc>
              <a:spcBef>
                <a:spcPts val="1400"/>
              </a:spcBef>
            </a:pPr>
            <a:r>
              <a:rPr lang="en-US" sz="2000" b="1" dirty="0">
                <a:latin typeface="+mj-lt"/>
              </a:rPr>
              <a:t>We plotted Line Chart to see how average success ratio changed with years.</a:t>
            </a:r>
          </a:p>
          <a:p>
            <a:pPr>
              <a:lnSpc>
                <a:spcPct val="100000"/>
              </a:lnSpc>
              <a:spcBef>
                <a:spcPts val="1400"/>
              </a:spcBef>
            </a:pPr>
            <a:r>
              <a:rPr lang="en-US" sz="2000" b="1" dirty="0" err="1">
                <a:latin typeface="+mj-lt"/>
              </a:rPr>
              <a:t>GitHub</a:t>
            </a:r>
            <a:r>
              <a:rPr lang="en-US" sz="2000" b="1" dirty="0">
                <a:latin typeface="+mj-lt"/>
              </a:rPr>
              <a:t> URL </a:t>
            </a:r>
            <a:r>
              <a:rPr lang="en-US" sz="2000" b="1" dirty="0" smtClean="0">
                <a:latin typeface="+mj-lt"/>
              </a:rPr>
              <a:t>: </a:t>
            </a:r>
            <a:r>
              <a:rPr lang="en-US" sz="2000" b="1" dirty="0" smtClean="0">
                <a:latin typeface="+mj-lt"/>
                <a:hlinkClick r:id="rId3"/>
              </a:rPr>
              <a:t>https</a:t>
            </a:r>
            <a:r>
              <a:rPr lang="en-US" sz="2000" b="1" dirty="0">
                <a:latin typeface="+mj-lt"/>
                <a:hlinkClick r:id="rId3"/>
              </a:rPr>
              <a:t>://</a:t>
            </a:r>
            <a:r>
              <a:rPr lang="en-US" sz="2000" b="1" dirty="0" smtClean="0">
                <a:latin typeface="+mj-lt"/>
                <a:hlinkClick r:id="rId3"/>
              </a:rPr>
              <a:t>github.com/jacint61/data-project/blob/main/jupyter-labs-eda-dataviz.ipynb</a:t>
            </a:r>
            <a:endParaRPr lang="en-US" sz="2000" b="1" dirty="0" smtClean="0">
              <a:latin typeface="+mj-lt"/>
            </a:endParaRPr>
          </a:p>
          <a:p>
            <a:pPr>
              <a:lnSpc>
                <a:spcPct val="100000"/>
              </a:lnSpc>
              <a:spcBef>
                <a:spcPts val="1400"/>
              </a:spcBef>
            </a:pPr>
            <a:endParaRPr lang="en-US" sz="2000" b="1" dirty="0">
              <a:latin typeface="+mj-lt"/>
            </a:endParaRPr>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476250" y="1441448"/>
            <a:ext cx="10039350" cy="5403851"/>
          </a:xfrm>
          <a:prstGeom prst="rect">
            <a:avLst/>
          </a:prstGeom>
        </p:spPr>
        <p:txBody>
          <a:bodyPr lIns="91440" tIns="45720" rIns="91440" bIns="45720" anchor="t"/>
          <a:lstStyle/>
          <a:p>
            <a:pPr>
              <a:lnSpc>
                <a:spcPct val="100000"/>
              </a:lnSpc>
              <a:spcBef>
                <a:spcPts val="1400"/>
              </a:spcBef>
            </a:pPr>
            <a:r>
              <a:rPr lang="en-US" sz="2000" b="1" dirty="0">
                <a:latin typeface="+mj-lt"/>
              </a:rPr>
              <a:t>We performed EDA with SQL queries to get insights from data. The queries were:</a:t>
            </a:r>
          </a:p>
          <a:p>
            <a:pPr marL="457200" lvl="1" indent="0">
              <a:lnSpc>
                <a:spcPct val="100000"/>
              </a:lnSpc>
              <a:spcBef>
                <a:spcPts val="1400"/>
              </a:spcBef>
              <a:buNone/>
            </a:pPr>
            <a:r>
              <a:rPr lang="en-US" sz="1400" b="1" dirty="0">
                <a:latin typeface="+mj-lt"/>
              </a:rPr>
              <a:t>Display names of each unique launch </a:t>
            </a:r>
            <a:r>
              <a:rPr lang="en-US" sz="1400" b="1" dirty="0" smtClean="0">
                <a:latin typeface="+mj-lt"/>
              </a:rPr>
              <a:t>site in the space mission.</a:t>
            </a:r>
          </a:p>
          <a:p>
            <a:pPr marL="457200" lvl="1" indent="0">
              <a:lnSpc>
                <a:spcPct val="100000"/>
              </a:lnSpc>
              <a:spcBef>
                <a:spcPts val="1400"/>
              </a:spcBef>
              <a:buNone/>
            </a:pPr>
            <a:r>
              <a:rPr lang="en-US" sz="1400" b="1" dirty="0" smtClean="0">
                <a:latin typeface="+mj-lt"/>
              </a:rPr>
              <a:t>Display </a:t>
            </a:r>
            <a:r>
              <a:rPr lang="en-US" sz="1400" b="1" dirty="0">
                <a:latin typeface="+mj-lt"/>
              </a:rPr>
              <a:t>5 records where launch sites begin with the string </a:t>
            </a:r>
            <a:r>
              <a:rPr lang="en-US" sz="1400" b="1" dirty="0" smtClean="0">
                <a:latin typeface="+mj-lt"/>
              </a:rPr>
              <a:t>'CCA‘</a:t>
            </a:r>
          </a:p>
          <a:p>
            <a:pPr marL="457200" lvl="1" indent="0">
              <a:lnSpc>
                <a:spcPct val="100000"/>
              </a:lnSpc>
              <a:spcBef>
                <a:spcPts val="1400"/>
              </a:spcBef>
              <a:buNone/>
            </a:pPr>
            <a:r>
              <a:rPr lang="en-US" sz="1400" b="1" dirty="0" smtClean="0">
                <a:latin typeface="+mj-lt"/>
              </a:rPr>
              <a:t>Display </a:t>
            </a:r>
            <a:r>
              <a:rPr lang="en-US" sz="1400" b="1" dirty="0">
                <a:latin typeface="+mj-lt"/>
              </a:rPr>
              <a:t>the total payload mass carried by boosters launched by NASA (CRS)</a:t>
            </a:r>
          </a:p>
          <a:p>
            <a:pPr marL="457200" lvl="1" indent="0">
              <a:lnSpc>
                <a:spcPct val="100000"/>
              </a:lnSpc>
              <a:spcBef>
                <a:spcPts val="1400"/>
              </a:spcBef>
              <a:buNone/>
            </a:pPr>
            <a:r>
              <a:rPr lang="en-US" sz="1400" b="1" dirty="0">
                <a:latin typeface="+mj-lt"/>
              </a:rPr>
              <a:t>Display average payload mass carried by booster version F9 </a:t>
            </a:r>
            <a:r>
              <a:rPr lang="en-US" sz="1400" b="1" dirty="0" smtClean="0">
                <a:latin typeface="+mj-lt"/>
              </a:rPr>
              <a:t>v1.1</a:t>
            </a:r>
          </a:p>
          <a:p>
            <a:pPr marL="457200" lvl="1" indent="0">
              <a:lnSpc>
                <a:spcPct val="100000"/>
              </a:lnSpc>
              <a:spcBef>
                <a:spcPts val="1400"/>
              </a:spcBef>
              <a:buNone/>
            </a:pPr>
            <a:r>
              <a:rPr lang="en-US" sz="1400" b="1" dirty="0">
                <a:latin typeface="+mj-lt"/>
              </a:rPr>
              <a:t>List the date when the first </a:t>
            </a:r>
            <a:r>
              <a:rPr lang="en-US" sz="1400" b="1" dirty="0" smtClean="0">
                <a:latin typeface="+mj-lt"/>
              </a:rPr>
              <a:t>successful </a:t>
            </a:r>
            <a:r>
              <a:rPr lang="en-US" sz="1400" b="1" dirty="0">
                <a:latin typeface="+mj-lt"/>
              </a:rPr>
              <a:t>landing outcome in ground pad was </a:t>
            </a:r>
            <a:r>
              <a:rPr lang="en-US" sz="1400" b="1" dirty="0" err="1">
                <a:latin typeface="+mj-lt"/>
              </a:rPr>
              <a:t>acheived</a:t>
            </a:r>
            <a:endParaRPr lang="en-US" sz="1400" b="1" dirty="0">
              <a:latin typeface="+mj-lt"/>
            </a:endParaRPr>
          </a:p>
          <a:p>
            <a:pPr marL="457200" lvl="1" indent="0">
              <a:lnSpc>
                <a:spcPct val="100000"/>
              </a:lnSpc>
              <a:spcBef>
                <a:spcPts val="1400"/>
              </a:spcBef>
              <a:buNone/>
            </a:pPr>
            <a:r>
              <a:rPr lang="en-US" sz="1400" b="1" dirty="0" smtClean="0">
                <a:latin typeface="+mj-lt"/>
              </a:rPr>
              <a:t>List </a:t>
            </a:r>
            <a:r>
              <a:rPr lang="en-US" sz="1400" b="1" dirty="0">
                <a:latin typeface="+mj-lt"/>
              </a:rPr>
              <a:t>the names of the boosters which have success in drone ship and have payload mass greater than 4000 but less than 6000</a:t>
            </a:r>
          </a:p>
          <a:p>
            <a:pPr marL="457200" lvl="1" indent="0">
              <a:lnSpc>
                <a:spcPct val="100000"/>
              </a:lnSpc>
              <a:spcBef>
                <a:spcPts val="1400"/>
              </a:spcBef>
              <a:buNone/>
            </a:pPr>
            <a:r>
              <a:rPr lang="en-US" sz="1400" b="1" dirty="0" smtClean="0">
                <a:latin typeface="+mj-lt"/>
              </a:rPr>
              <a:t>List the  </a:t>
            </a:r>
            <a:r>
              <a:rPr lang="en-US" sz="1400" b="1" dirty="0">
                <a:latin typeface="+mj-lt"/>
              </a:rPr>
              <a:t>total number of successful and failed </a:t>
            </a:r>
            <a:r>
              <a:rPr lang="en-US" sz="1400" b="1" dirty="0" smtClean="0">
                <a:latin typeface="+mj-lt"/>
              </a:rPr>
              <a:t>outcomes</a:t>
            </a:r>
          </a:p>
          <a:p>
            <a:pPr marL="457200" lvl="1" indent="0">
              <a:lnSpc>
                <a:spcPct val="100000"/>
              </a:lnSpc>
              <a:spcBef>
                <a:spcPts val="1400"/>
              </a:spcBef>
              <a:buNone/>
            </a:pPr>
            <a:r>
              <a:rPr lang="en-US" sz="1400" b="1" dirty="0">
                <a:latin typeface="+mj-lt"/>
              </a:rPr>
              <a:t>List the names of the </a:t>
            </a:r>
            <a:r>
              <a:rPr lang="en-US" sz="1400" b="1" dirty="0" smtClean="0">
                <a:latin typeface="+mj-lt"/>
              </a:rPr>
              <a:t>booster versions </a:t>
            </a:r>
            <a:r>
              <a:rPr lang="en-US" sz="1400" b="1" dirty="0">
                <a:latin typeface="+mj-lt"/>
              </a:rPr>
              <a:t>which have carried the maximum payload mass. </a:t>
            </a:r>
            <a:endParaRPr lang="en-US" sz="1400" b="1" dirty="0" smtClean="0">
              <a:latin typeface="+mj-lt"/>
            </a:endParaRPr>
          </a:p>
          <a:p>
            <a:pPr marL="457200" lvl="1" indent="0">
              <a:lnSpc>
                <a:spcPct val="100000"/>
              </a:lnSpc>
              <a:spcBef>
                <a:spcPts val="1400"/>
              </a:spcBef>
              <a:buNone/>
            </a:pPr>
            <a:r>
              <a:rPr lang="en-US" sz="1400" b="1" dirty="0">
                <a:latin typeface="+mj-lt"/>
              </a:rPr>
              <a:t>List the records which will display the month names, failure </a:t>
            </a:r>
            <a:r>
              <a:rPr lang="en-US" sz="1400" b="1" dirty="0" smtClean="0">
                <a:latin typeface="+mj-lt"/>
              </a:rPr>
              <a:t>landing outcomes </a:t>
            </a:r>
            <a:r>
              <a:rPr lang="en-US" sz="1400" b="1" dirty="0">
                <a:latin typeface="+mj-lt"/>
              </a:rPr>
              <a:t>in drone ship ,booster versions, </a:t>
            </a:r>
            <a:r>
              <a:rPr lang="en-US" sz="1400" b="1" dirty="0" smtClean="0">
                <a:latin typeface="+mj-lt"/>
              </a:rPr>
              <a:t>launch site </a:t>
            </a:r>
            <a:r>
              <a:rPr lang="en-US" sz="1400" b="1" dirty="0">
                <a:latin typeface="+mj-lt"/>
              </a:rPr>
              <a:t>for the months in year 2015</a:t>
            </a:r>
            <a:r>
              <a:rPr lang="en-US" sz="1400" b="1" dirty="0" smtClean="0">
                <a:latin typeface="+mj-lt"/>
              </a:rPr>
              <a:t>.</a:t>
            </a:r>
          </a:p>
          <a:p>
            <a:pPr marL="457200" lvl="1" indent="0">
              <a:lnSpc>
                <a:spcPct val="100000"/>
              </a:lnSpc>
              <a:spcBef>
                <a:spcPts val="1400"/>
              </a:spcBef>
              <a:buNone/>
            </a:pPr>
            <a:r>
              <a:rPr lang="en-US" sz="1400" b="1" dirty="0">
                <a:latin typeface="+mj-lt"/>
              </a:rPr>
              <a:t>Rank the count of successful </a:t>
            </a:r>
            <a:r>
              <a:rPr lang="en-US" sz="1400" b="1" dirty="0" smtClean="0">
                <a:latin typeface="+mj-lt"/>
              </a:rPr>
              <a:t>landing outcomes </a:t>
            </a:r>
            <a:r>
              <a:rPr lang="en-US" sz="1400" b="1" dirty="0">
                <a:latin typeface="+mj-lt"/>
              </a:rPr>
              <a:t>between the date 04-06-2010 and 20-03-2017 in descending order</a:t>
            </a:r>
          </a:p>
          <a:p>
            <a:pPr marL="457200" lvl="1" indent="0">
              <a:lnSpc>
                <a:spcPct val="100000"/>
              </a:lnSpc>
              <a:spcBef>
                <a:spcPts val="1400"/>
              </a:spcBef>
              <a:buNone/>
            </a:pPr>
            <a:r>
              <a:rPr lang="en-US" sz="2000" b="1" dirty="0" err="1" smtClean="0">
                <a:latin typeface="+mj-lt"/>
              </a:rPr>
              <a:t>GitHub</a:t>
            </a:r>
            <a:r>
              <a:rPr lang="en-US" sz="2000" b="1" dirty="0" smtClean="0">
                <a:latin typeface="+mj-lt"/>
              </a:rPr>
              <a:t> </a:t>
            </a:r>
            <a:r>
              <a:rPr lang="en-US" sz="2000" b="1" dirty="0">
                <a:latin typeface="+mj-lt"/>
              </a:rPr>
              <a:t>URL : </a:t>
            </a:r>
            <a:r>
              <a:rPr lang="en-US" sz="2000" b="1" dirty="0">
                <a:latin typeface="+mj-lt"/>
                <a:hlinkClick r:id="rId3"/>
              </a:rPr>
              <a:t>https://</a:t>
            </a:r>
            <a:r>
              <a:rPr lang="en-US" sz="2000" b="1" dirty="0" smtClean="0">
                <a:latin typeface="+mj-lt"/>
                <a:hlinkClick r:id="rId3"/>
              </a:rPr>
              <a:t>github.com/jacint61/data-project/blob/main/jupyter-labs-eda-sql-coursera_sqllite.ipynb</a:t>
            </a:r>
            <a:endParaRPr lang="en-US" sz="2000" b="1" dirty="0" smtClean="0">
              <a:latin typeface="+mj-lt"/>
            </a:endParaRPr>
          </a:p>
          <a:p>
            <a:pPr>
              <a:lnSpc>
                <a:spcPct val="100000"/>
              </a:lnSpc>
              <a:spcBef>
                <a:spcPts val="1400"/>
              </a:spcBef>
            </a:pPr>
            <a:endParaRPr lang="en-US" sz="2000" b="1" dirty="0">
              <a:latin typeface="+mj-lt"/>
            </a:endParaRPr>
          </a:p>
          <a:p>
            <a:endParaRPr lang="en-US" dirty="0"/>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b="1" dirty="0">
                <a:latin typeface="+mj-lt"/>
              </a:rPr>
              <a:t>We marked all launch sites and added map markers to mark the success and failure of each launch from the different sites.</a:t>
            </a:r>
          </a:p>
          <a:p>
            <a:pPr>
              <a:lnSpc>
                <a:spcPct val="100000"/>
              </a:lnSpc>
              <a:spcBef>
                <a:spcPts val="1400"/>
              </a:spcBef>
            </a:pPr>
            <a:r>
              <a:rPr lang="en-US" sz="2200" b="1" dirty="0">
                <a:latin typeface="+mj-lt"/>
              </a:rPr>
              <a:t>We assigned class label 0 and 1 for failure and success outcome respectively.</a:t>
            </a:r>
          </a:p>
          <a:p>
            <a:pPr>
              <a:lnSpc>
                <a:spcPct val="100000"/>
              </a:lnSpc>
              <a:spcBef>
                <a:spcPts val="1400"/>
              </a:spcBef>
            </a:pPr>
            <a:r>
              <a:rPr lang="en-US" sz="2200" b="1" dirty="0">
                <a:latin typeface="+mj-lt"/>
              </a:rPr>
              <a:t>Calculated distances between the launch sites and its proximities like coastline, highway and city.</a:t>
            </a:r>
          </a:p>
          <a:p>
            <a:pPr marL="0" indent="0">
              <a:lnSpc>
                <a:spcPct val="100000"/>
              </a:lnSpc>
              <a:spcBef>
                <a:spcPts val="1400"/>
              </a:spcBef>
              <a:buNone/>
            </a:pPr>
            <a:r>
              <a:rPr lang="en-US" sz="2200" b="1" dirty="0">
                <a:latin typeface="+mj-lt"/>
              </a:rPr>
              <a:t>	To see if launch sites keep away from cities?</a:t>
            </a:r>
          </a:p>
          <a:p>
            <a:pPr marL="0" indent="0">
              <a:lnSpc>
                <a:spcPct val="100000"/>
              </a:lnSpc>
              <a:spcBef>
                <a:spcPts val="1400"/>
              </a:spcBef>
              <a:buNone/>
            </a:pPr>
            <a:r>
              <a:rPr lang="en-US" sz="2200" b="1" dirty="0">
                <a:latin typeface="+mj-lt"/>
              </a:rPr>
              <a:t>	To see if they are close to coastlines?</a:t>
            </a:r>
          </a:p>
          <a:p>
            <a:pPr marL="0" indent="0">
              <a:lnSpc>
                <a:spcPct val="100000"/>
              </a:lnSpc>
              <a:spcBef>
                <a:spcPts val="1400"/>
              </a:spcBef>
              <a:buNone/>
            </a:pPr>
            <a:r>
              <a:rPr lang="en-US" sz="2200" b="1" dirty="0">
                <a:latin typeface="+mj-lt"/>
              </a:rPr>
              <a:t>	How are they connected with highways and railways?</a:t>
            </a:r>
          </a:p>
          <a:p>
            <a:pPr>
              <a:lnSpc>
                <a:spcPct val="100000"/>
              </a:lnSpc>
              <a:spcBef>
                <a:spcPts val="1400"/>
              </a:spcBef>
            </a:pPr>
            <a:r>
              <a:rPr lang="en-US" sz="2200" b="1" dirty="0" err="1">
                <a:latin typeface="+mj-lt"/>
              </a:rPr>
              <a:t>GitHub</a:t>
            </a:r>
            <a:r>
              <a:rPr lang="en-US" sz="2200" b="1" dirty="0">
                <a:latin typeface="+mj-lt"/>
              </a:rPr>
              <a:t> URL </a:t>
            </a:r>
            <a:r>
              <a:rPr lang="en-US" sz="2200" b="1" dirty="0" smtClean="0">
                <a:latin typeface="+mj-lt"/>
              </a:rPr>
              <a:t>:</a:t>
            </a:r>
            <a:endParaRPr lang="en-US" dirty="0"/>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b="1" dirty="0">
                <a:latin typeface="+mj-lt"/>
              </a:rPr>
              <a:t>We built an interactive dashboard with </a:t>
            </a:r>
            <a:r>
              <a:rPr lang="en-US" sz="2200" b="1" dirty="0" err="1">
                <a:latin typeface="+mj-lt"/>
              </a:rPr>
              <a:t>Plotly</a:t>
            </a:r>
            <a:r>
              <a:rPr lang="en-US" sz="2200" b="1" dirty="0">
                <a:latin typeface="+mj-lt"/>
              </a:rPr>
              <a:t> Dash.</a:t>
            </a:r>
          </a:p>
          <a:p>
            <a:pPr>
              <a:lnSpc>
                <a:spcPct val="100000"/>
              </a:lnSpc>
              <a:spcBef>
                <a:spcPts val="1400"/>
              </a:spcBef>
            </a:pPr>
            <a:r>
              <a:rPr lang="en-US" sz="2200" b="1" dirty="0">
                <a:latin typeface="+mj-lt"/>
              </a:rPr>
              <a:t>A dropdown menu with options to either select all or specific launch sites</a:t>
            </a:r>
          </a:p>
          <a:p>
            <a:pPr>
              <a:lnSpc>
                <a:spcPct val="100000"/>
              </a:lnSpc>
              <a:spcBef>
                <a:spcPts val="1400"/>
              </a:spcBef>
            </a:pPr>
            <a:r>
              <a:rPr lang="en-US" sz="2200" b="1" dirty="0">
                <a:latin typeface="+mj-lt"/>
              </a:rPr>
              <a:t>A pie chart showing total successful launches for all sites or to show a pie chart between successful and failure ratio from specific sites.</a:t>
            </a:r>
          </a:p>
          <a:p>
            <a:pPr>
              <a:lnSpc>
                <a:spcPct val="100000"/>
              </a:lnSpc>
              <a:spcBef>
                <a:spcPts val="1400"/>
              </a:spcBef>
            </a:pPr>
            <a:r>
              <a:rPr lang="en-US" sz="2200" b="1" dirty="0">
                <a:latin typeface="+mj-lt"/>
              </a:rPr>
              <a:t>We added a payload range slider to select a range of payload mass.</a:t>
            </a:r>
          </a:p>
          <a:p>
            <a:pPr>
              <a:lnSpc>
                <a:spcPct val="100000"/>
              </a:lnSpc>
              <a:spcBef>
                <a:spcPts val="1400"/>
              </a:spcBef>
            </a:pPr>
            <a:r>
              <a:rPr lang="en-US" sz="2200" b="1" dirty="0">
                <a:latin typeface="+mj-lt"/>
              </a:rPr>
              <a:t>We plotted a scatter plot between outcome and payload mass picked from slider. </a:t>
            </a:r>
          </a:p>
          <a:p>
            <a:pPr>
              <a:lnSpc>
                <a:spcPct val="100000"/>
              </a:lnSpc>
              <a:spcBef>
                <a:spcPts val="1400"/>
              </a:spcBef>
            </a:pPr>
            <a:r>
              <a:rPr lang="en-US" sz="2200" b="1" dirty="0" err="1">
                <a:latin typeface="+mj-lt"/>
              </a:rPr>
              <a:t>GitHub</a:t>
            </a:r>
            <a:r>
              <a:rPr lang="en-US" sz="2200" b="1" dirty="0">
                <a:latin typeface="+mj-lt"/>
              </a:rPr>
              <a:t> URL</a:t>
            </a:r>
            <a:r>
              <a:rPr lang="en-US" sz="2200" b="1" dirty="0" smtClean="0">
                <a:latin typeface="+mj-lt"/>
              </a:rPr>
              <a:t>:</a:t>
            </a:r>
            <a:endParaRPr lang="en-US" dirty="0"/>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8" name="Content Placeholder 4">
            <a:extLst>
              <a:ext uri="{FF2B5EF4-FFF2-40B4-BE49-F238E27FC236}">
                <a16:creationId xmlns="" xmlns:a16="http://schemas.microsoft.com/office/drawing/2014/main" id="{1B07C49E-AFFC-EC46-8930-E4D428F5F943}"/>
              </a:ext>
            </a:extLst>
          </p:cNvPr>
          <p:cNvSpPr txBox="1">
            <a:spLocks/>
          </p:cNvSpPr>
          <p:nvPr/>
        </p:nvSpPr>
        <p:spPr>
          <a:xfrm>
            <a:off x="510931" y="1253330"/>
            <a:ext cx="4442069" cy="506601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000" b="1" dirty="0">
                <a:latin typeface="+mj-lt"/>
              </a:rPr>
              <a:t>We loaded the data using </a:t>
            </a:r>
            <a:r>
              <a:rPr lang="en-US" sz="2000" b="1" dirty="0" err="1">
                <a:latin typeface="+mj-lt"/>
              </a:rPr>
              <a:t>numpy</a:t>
            </a:r>
            <a:r>
              <a:rPr lang="en-US" sz="2000" b="1" dirty="0">
                <a:latin typeface="+mj-lt"/>
              </a:rPr>
              <a:t> and pandas. Transformed the data using </a:t>
            </a:r>
            <a:r>
              <a:rPr lang="en-US" sz="2000" b="1" dirty="0" err="1">
                <a:latin typeface="+mj-lt"/>
              </a:rPr>
              <a:t>StandardScaler</a:t>
            </a:r>
            <a:r>
              <a:rPr lang="en-US" sz="2000" b="1" dirty="0">
                <a:latin typeface="+mj-lt"/>
              </a:rPr>
              <a:t>().</a:t>
            </a:r>
          </a:p>
          <a:p>
            <a:pPr>
              <a:lnSpc>
                <a:spcPct val="100000"/>
              </a:lnSpc>
              <a:spcBef>
                <a:spcPts val="1400"/>
              </a:spcBef>
            </a:pPr>
            <a:r>
              <a:rPr lang="en-US" sz="2000" b="1" dirty="0">
                <a:latin typeface="+mj-lt"/>
              </a:rPr>
              <a:t>We split the data into train and test data with test size 0.2</a:t>
            </a:r>
          </a:p>
          <a:p>
            <a:pPr>
              <a:lnSpc>
                <a:spcPct val="100000"/>
              </a:lnSpc>
              <a:spcBef>
                <a:spcPts val="1400"/>
              </a:spcBef>
            </a:pPr>
            <a:r>
              <a:rPr lang="en-US" sz="2000" b="1" dirty="0">
                <a:latin typeface="+mj-lt"/>
              </a:rPr>
              <a:t>We built different ML models and found best </a:t>
            </a:r>
            <a:r>
              <a:rPr lang="en-US" sz="2000" b="1" dirty="0" err="1">
                <a:latin typeface="+mj-lt"/>
              </a:rPr>
              <a:t>hyperparameters</a:t>
            </a:r>
            <a:r>
              <a:rPr lang="en-US" sz="2000" b="1" dirty="0">
                <a:latin typeface="+mj-lt"/>
              </a:rPr>
              <a:t> using  </a:t>
            </a:r>
            <a:r>
              <a:rPr lang="en-US" sz="2000" b="1" dirty="0" err="1">
                <a:latin typeface="+mj-lt"/>
              </a:rPr>
              <a:t>GrisdSearchCV</a:t>
            </a:r>
            <a:r>
              <a:rPr lang="en-US" sz="2000" b="1" dirty="0">
                <a:latin typeface="+mj-lt"/>
              </a:rPr>
              <a:t>.</a:t>
            </a:r>
          </a:p>
          <a:p>
            <a:pPr>
              <a:lnSpc>
                <a:spcPct val="100000"/>
              </a:lnSpc>
              <a:spcBef>
                <a:spcPts val="1400"/>
              </a:spcBef>
            </a:pPr>
            <a:r>
              <a:rPr lang="en-US" sz="2000" b="1" dirty="0">
                <a:latin typeface="+mj-lt"/>
              </a:rPr>
              <a:t>We found the best performing model.</a:t>
            </a:r>
          </a:p>
          <a:p>
            <a:pPr>
              <a:lnSpc>
                <a:spcPct val="100000"/>
              </a:lnSpc>
              <a:spcBef>
                <a:spcPts val="1400"/>
              </a:spcBef>
            </a:pPr>
            <a:r>
              <a:rPr lang="en-US" sz="2000" b="1" dirty="0" err="1">
                <a:latin typeface="+mj-lt"/>
              </a:rPr>
              <a:t>GitHub</a:t>
            </a:r>
            <a:r>
              <a:rPr lang="en-US" sz="2000" b="1" dirty="0">
                <a:latin typeface="+mj-lt"/>
              </a:rPr>
              <a:t> URL </a:t>
            </a:r>
            <a:r>
              <a:rPr lang="en-US" sz="2000" b="1" dirty="0" smtClean="0">
                <a:latin typeface="+mj-lt"/>
              </a:rPr>
              <a:t>:</a:t>
            </a:r>
            <a:endParaRPr lang="en-US" sz="2000" b="1" dirty="0">
              <a:latin typeface="+mj-lt"/>
            </a:endParaRPr>
          </a:p>
        </p:txBody>
      </p:sp>
      <p:pic>
        <p:nvPicPr>
          <p:cNvPr id="9" name="Picture 8">
            <a:extLst>
              <a:ext uri="{FF2B5EF4-FFF2-40B4-BE49-F238E27FC236}">
                <a16:creationId xmlns="" xmlns:a16="http://schemas.microsoft.com/office/drawing/2014/main" id="{8ACED9F3-4F5B-9B99-8630-8826BB5600CD}"/>
              </a:ext>
            </a:extLst>
          </p:cNvPr>
          <p:cNvPicPr>
            <a:picLocks noChangeAspect="1"/>
          </p:cNvPicPr>
          <p:nvPr/>
        </p:nvPicPr>
        <p:blipFill>
          <a:blip r:embed="rId3"/>
          <a:stretch>
            <a:fillRect/>
          </a:stretch>
        </p:blipFill>
        <p:spPr>
          <a:xfrm>
            <a:off x="5151120" y="1386840"/>
            <a:ext cx="6306853" cy="4638733"/>
          </a:xfrm>
          <a:prstGeom prst="rect">
            <a:avLst/>
          </a:prstGeom>
        </p:spPr>
      </p:pic>
    </p:spTree>
    <p:extLst>
      <p:ext uri="{BB962C8B-B14F-4D97-AF65-F5344CB8AC3E}">
        <p14:creationId xmlns:p14="http://schemas.microsoft.com/office/powerpoint/2010/main" val="18137112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770011" y="1409700"/>
            <a:ext cx="10515600" cy="4162425"/>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8000" b="1" dirty="0">
                <a:solidFill>
                  <a:schemeClr val="accent3">
                    <a:lumMod val="25000"/>
                  </a:schemeClr>
                </a:solidFill>
                <a:latin typeface="+mj-lt"/>
              </a:rPr>
              <a:t>Exploratory data analysis </a:t>
            </a:r>
            <a:r>
              <a:rPr lang="en-US" sz="8000" b="1" dirty="0" smtClean="0">
                <a:solidFill>
                  <a:schemeClr val="accent3">
                    <a:lumMod val="25000"/>
                  </a:schemeClr>
                </a:solidFill>
                <a:latin typeface="+mj-lt"/>
              </a:rPr>
              <a:t>results</a:t>
            </a:r>
          </a:p>
          <a:p>
            <a:pPr marL="457200" lvl="1" indent="0">
              <a:lnSpc>
                <a:spcPct val="100000"/>
              </a:lnSpc>
              <a:spcBef>
                <a:spcPts val="1400"/>
              </a:spcBef>
              <a:buNone/>
            </a:pPr>
            <a:r>
              <a:rPr lang="en-US" sz="7200" b="1" dirty="0">
                <a:solidFill>
                  <a:srgbClr val="292929"/>
                </a:solidFill>
                <a:latin typeface="+mj-lt"/>
              </a:rPr>
              <a:t>•Space X uses 4 different launch sites;</a:t>
            </a:r>
          </a:p>
          <a:p>
            <a:pPr marL="457200" lvl="1" indent="0">
              <a:buNone/>
            </a:pPr>
            <a:r>
              <a:rPr lang="en-US" sz="7200" b="1" dirty="0">
                <a:solidFill>
                  <a:srgbClr val="292929"/>
                </a:solidFill>
                <a:latin typeface="+mj-lt"/>
              </a:rPr>
              <a:t>•The first launches were done to Space X itself and NASA;</a:t>
            </a:r>
          </a:p>
          <a:p>
            <a:pPr marL="457200" lvl="1" indent="0">
              <a:buNone/>
            </a:pPr>
            <a:r>
              <a:rPr lang="en-US" sz="7200" b="1" dirty="0">
                <a:solidFill>
                  <a:srgbClr val="292929"/>
                </a:solidFill>
                <a:latin typeface="+mj-lt"/>
              </a:rPr>
              <a:t>•The average payload of F9 v1.1 booster is 2,928 kg;</a:t>
            </a:r>
          </a:p>
          <a:p>
            <a:pPr marL="457200" lvl="1" indent="0">
              <a:buNone/>
            </a:pPr>
            <a:r>
              <a:rPr lang="en-US" sz="7200" b="1" dirty="0">
                <a:solidFill>
                  <a:srgbClr val="292929"/>
                </a:solidFill>
                <a:latin typeface="+mj-lt"/>
              </a:rPr>
              <a:t>•The first success landing outcome happened in 2015 fiver year after the first launch;</a:t>
            </a:r>
          </a:p>
          <a:p>
            <a:pPr marL="457200" lvl="1" indent="0">
              <a:buNone/>
            </a:pPr>
            <a:r>
              <a:rPr lang="en-US" sz="7200" b="1" dirty="0">
                <a:solidFill>
                  <a:srgbClr val="292929"/>
                </a:solidFill>
                <a:latin typeface="+mj-lt"/>
              </a:rPr>
              <a:t>•Many Falcon 9 booster versions were successful at landing in drone ships having payload above the average;</a:t>
            </a:r>
          </a:p>
          <a:p>
            <a:pPr marL="457200" lvl="1" indent="0">
              <a:buNone/>
            </a:pPr>
            <a:r>
              <a:rPr lang="en-US" sz="7200" b="1" dirty="0">
                <a:solidFill>
                  <a:srgbClr val="292929"/>
                </a:solidFill>
                <a:latin typeface="+mj-lt"/>
              </a:rPr>
              <a:t>•Almost 100% of mission outcomes were successful;</a:t>
            </a:r>
          </a:p>
          <a:p>
            <a:pPr marL="457200" lvl="1" indent="0">
              <a:buNone/>
            </a:pPr>
            <a:r>
              <a:rPr lang="en-US" sz="7200" b="1" dirty="0">
                <a:solidFill>
                  <a:srgbClr val="292929"/>
                </a:solidFill>
                <a:latin typeface="+mj-lt"/>
              </a:rPr>
              <a:t>•Two booster versions failed at landing in drone ships in 2015: F9 v1.1 B1012 and F9 v1.1 B1015;</a:t>
            </a:r>
          </a:p>
          <a:p>
            <a:pPr marL="457200" lvl="1" indent="0">
              <a:buNone/>
            </a:pPr>
            <a:r>
              <a:rPr lang="en-US" sz="7200" b="1" dirty="0">
                <a:solidFill>
                  <a:srgbClr val="292929"/>
                </a:solidFill>
                <a:latin typeface="+mj-lt"/>
              </a:rPr>
              <a:t>•The number of landing outcomes became as better as years passed.</a:t>
            </a:r>
          </a:p>
          <a:p>
            <a:pPr>
              <a:lnSpc>
                <a:spcPct val="100000"/>
              </a:lnSpc>
              <a:spcBef>
                <a:spcPts val="1400"/>
              </a:spcBef>
            </a:pPr>
            <a:r>
              <a:rPr lang="en-US" sz="8000" b="1" dirty="0" smtClean="0">
                <a:solidFill>
                  <a:schemeClr val="accent3">
                    <a:lumMod val="25000"/>
                  </a:schemeClr>
                </a:solidFill>
                <a:latin typeface="+mj-lt"/>
              </a:rPr>
              <a:t>Interactive </a:t>
            </a:r>
            <a:r>
              <a:rPr lang="en-US" sz="8000" b="1" dirty="0">
                <a:solidFill>
                  <a:schemeClr val="accent3">
                    <a:lumMod val="25000"/>
                  </a:schemeClr>
                </a:solidFill>
                <a:latin typeface="+mj-lt"/>
              </a:rPr>
              <a:t>analytics demo in screenshots</a:t>
            </a:r>
          </a:p>
          <a:p>
            <a:pPr>
              <a:lnSpc>
                <a:spcPct val="100000"/>
              </a:lnSpc>
              <a:spcBef>
                <a:spcPts val="1400"/>
              </a:spcBef>
            </a:pPr>
            <a:r>
              <a:rPr lang="en-US" sz="8000" b="1" dirty="0">
                <a:solidFill>
                  <a:schemeClr val="accent3">
                    <a:lumMod val="25000"/>
                  </a:schemeClr>
                </a:solidFill>
                <a:latin typeface="+mj-lt"/>
              </a:rPr>
              <a:t>Predictive analysis </a:t>
            </a:r>
            <a:r>
              <a:rPr lang="en-US" sz="8000" b="1" dirty="0" smtClean="0">
                <a:solidFill>
                  <a:schemeClr val="accent3">
                    <a:lumMod val="25000"/>
                  </a:schemeClr>
                </a:solidFill>
                <a:latin typeface="+mj-lt"/>
              </a:rPr>
              <a:t>results</a:t>
            </a:r>
          </a:p>
          <a:p>
            <a:pPr lvl="1"/>
            <a:r>
              <a:rPr lang="en-US" sz="7200" b="1" dirty="0">
                <a:solidFill>
                  <a:schemeClr val="tx1"/>
                </a:solidFill>
                <a:latin typeface="+mj-lt"/>
              </a:rPr>
              <a:t>Predictive analysis showed that Decision Tree Classifier is the best classification model for our data with accuracy of 90%.</a:t>
            </a:r>
          </a:p>
          <a:p>
            <a:pPr lvl="1"/>
            <a:r>
              <a:rPr lang="en-US" sz="7200" b="1" dirty="0">
                <a:solidFill>
                  <a:schemeClr val="tx1"/>
                </a:solidFill>
                <a:latin typeface="+mj-lt"/>
              </a:rPr>
              <a:t>Only 1 case each of False Positive and False Negative.</a:t>
            </a:r>
          </a:p>
          <a:p>
            <a:pPr>
              <a:lnSpc>
                <a:spcPct val="100000"/>
              </a:lnSpc>
              <a:spcBef>
                <a:spcPts val="1400"/>
              </a:spcBef>
            </a:pPr>
            <a:endParaRPr lang="en-US" sz="7200" b="1" dirty="0">
              <a:solidFill>
                <a:schemeClr val="accent3">
                  <a:lumMod val="25000"/>
                </a:schemeClr>
              </a:solidFill>
              <a:latin typeface="+mj-lt"/>
            </a:endParaRPr>
          </a:p>
          <a:p>
            <a:pPr lvl="1"/>
            <a:endParaRPr lang="en-US" sz="1800" dirty="0">
              <a:latin typeface="+mj-lt"/>
            </a:endParaRPr>
          </a:p>
          <a:p>
            <a:pPr marL="457200" lvl="1" indent="0">
              <a:buNone/>
            </a:pPr>
            <a:endParaRPr lang="en-US" sz="1800" dirty="0">
              <a:latin typeface="+mj-lt"/>
            </a:endParaRPr>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C7B9C153-C85C-3240-8E7E-523FBC004564}"/>
              </a:ext>
            </a:extLst>
          </p:cNvPr>
          <p:cNvSpPr txBox="1">
            <a:spLocks/>
          </p:cNvSpPr>
          <p:nvPr/>
        </p:nvSpPr>
        <p:spPr>
          <a:xfrm>
            <a:off x="770243" y="1321267"/>
            <a:ext cx="10206103" cy="45120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dirty="0">
                <a:solidFill>
                  <a:schemeClr val="accent3">
                    <a:lumMod val="25000"/>
                  </a:schemeClr>
                </a:solidFill>
                <a:latin typeface="Abadi" panose="020B0604020104020204" pitchFamily="34" charset="0"/>
              </a:rPr>
              <a:t>Interactive analytics demo in screenshots</a:t>
            </a:r>
          </a:p>
          <a:p>
            <a:pPr lvl="1">
              <a:lnSpc>
                <a:spcPct val="100000"/>
              </a:lnSpc>
              <a:spcBef>
                <a:spcPts val="1400"/>
              </a:spcBef>
            </a:pPr>
            <a:r>
              <a:rPr lang="en-US" sz="1800" b="0" i="0" u="none" strike="noStrike" baseline="0" dirty="0">
                <a:solidFill>
                  <a:srgbClr val="292929"/>
                </a:solidFill>
                <a:latin typeface="Abadi" panose="020B0604020104020204" pitchFamily="34" charset="0"/>
              </a:rPr>
              <a:t>Using interactive analytics was possible to identify that launch sites use to be in safety places, near sea, for example and have a good logistic infrastructure around.</a:t>
            </a:r>
          </a:p>
          <a:p>
            <a:pPr lvl="1">
              <a:lnSpc>
                <a:spcPct val="100000"/>
              </a:lnSpc>
              <a:spcBef>
                <a:spcPts val="1400"/>
              </a:spcBef>
            </a:pPr>
            <a:r>
              <a:rPr lang="en-US" sz="1800" b="0" i="0" u="none" strike="noStrike" baseline="0" dirty="0">
                <a:solidFill>
                  <a:srgbClr val="292929"/>
                </a:solidFill>
                <a:latin typeface="Abadi" panose="020B0604020104020204" pitchFamily="34" charset="0"/>
              </a:rPr>
              <a:t>Most launches happen at east coast line.</a:t>
            </a:r>
          </a:p>
          <a:p>
            <a:pPr marL="457200" lvl="1" indent="0">
              <a:lnSpc>
                <a:spcPct val="100000"/>
              </a:lnSpc>
              <a:spcBef>
                <a:spcPts val="1400"/>
              </a:spcBef>
              <a:buNone/>
            </a:pPr>
            <a:endParaRPr lang="en-US" sz="1800" b="0" i="0" u="none" strike="noStrike" baseline="0" dirty="0">
              <a:solidFill>
                <a:srgbClr val="292929"/>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 xmlns:a16="http://schemas.microsoft.com/office/drawing/2014/main" id="{C47B2594-3873-946A-E62A-0EA587E2D7CB}"/>
              </a:ext>
            </a:extLst>
          </p:cNvPr>
          <p:cNvPicPr>
            <a:picLocks noChangeAspect="1"/>
          </p:cNvPicPr>
          <p:nvPr/>
        </p:nvPicPr>
        <p:blipFill>
          <a:blip r:embed="rId3"/>
          <a:stretch>
            <a:fillRect/>
          </a:stretch>
        </p:blipFill>
        <p:spPr>
          <a:xfrm>
            <a:off x="5944176" y="3577274"/>
            <a:ext cx="4979391" cy="24482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 xmlns:a16="http://schemas.microsoft.com/office/drawing/2014/main" id="{D20052BA-0029-2DEF-7F4C-1A5A78BEB424}"/>
              </a:ext>
            </a:extLst>
          </p:cNvPr>
          <p:cNvPicPr>
            <a:picLocks noChangeAspect="1"/>
          </p:cNvPicPr>
          <p:nvPr/>
        </p:nvPicPr>
        <p:blipFill>
          <a:blip r:embed="rId4"/>
          <a:stretch>
            <a:fillRect/>
          </a:stretch>
        </p:blipFill>
        <p:spPr>
          <a:xfrm>
            <a:off x="963139" y="3577274"/>
            <a:ext cx="4696928" cy="24824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577710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 xmlns:a16="http://schemas.microsoft.com/office/drawing/2014/main" id="{48270128-EB48-9DF5-8770-E371991440F1}"/>
              </a:ext>
            </a:extLst>
          </p:cNvPr>
          <p:cNvPicPr>
            <a:picLocks noChangeAspect="1"/>
          </p:cNvPicPr>
          <p:nvPr/>
        </p:nvPicPr>
        <p:blipFill>
          <a:blip r:embed="rId4"/>
          <a:stretch>
            <a:fillRect/>
          </a:stretch>
        </p:blipFill>
        <p:spPr>
          <a:xfrm>
            <a:off x="770010" y="1406559"/>
            <a:ext cx="10515600" cy="3062571"/>
          </a:xfrm>
          <a:prstGeom prst="rect">
            <a:avLst/>
          </a:prstGeom>
        </p:spPr>
      </p:pic>
      <p:sp>
        <p:nvSpPr>
          <p:cNvPr id="7" name="TextBox 6">
            <a:extLst>
              <a:ext uri="{FF2B5EF4-FFF2-40B4-BE49-F238E27FC236}">
                <a16:creationId xmlns="" xmlns:a16="http://schemas.microsoft.com/office/drawing/2014/main" id="{335B3729-6731-E9D5-850F-41C6A514D860}"/>
              </a:ext>
            </a:extLst>
          </p:cNvPr>
          <p:cNvSpPr txBox="1"/>
          <p:nvPr/>
        </p:nvSpPr>
        <p:spPr>
          <a:xfrm>
            <a:off x="1397146" y="4707143"/>
            <a:ext cx="9888465" cy="369332"/>
          </a:xfrm>
          <a:prstGeom prst="rect">
            <a:avLst/>
          </a:prstGeom>
          <a:noFill/>
        </p:spPr>
        <p:txBody>
          <a:bodyPr wrap="square" rtlCol="0">
            <a:spAutoFit/>
          </a:bodyPr>
          <a:lstStyle/>
          <a:p>
            <a:pPr>
              <a:lnSpc>
                <a:spcPct val="100000"/>
              </a:lnSpc>
              <a:spcBef>
                <a:spcPts val="1400"/>
              </a:spcBef>
            </a:pPr>
            <a:r>
              <a:rPr lang="en-US" dirty="0" smtClean="0">
                <a:solidFill>
                  <a:schemeClr val="accent3">
                    <a:lumMod val="25000"/>
                  </a:schemeClr>
                </a:solidFill>
                <a:latin typeface="Abadi" panose="020B0604020104020204" pitchFamily="34" charset="0"/>
              </a:rPr>
              <a:t>The </a:t>
            </a:r>
            <a:r>
              <a:rPr lang="en-US" dirty="0">
                <a:solidFill>
                  <a:schemeClr val="accent3">
                    <a:lumMod val="25000"/>
                  </a:schemeClr>
                </a:solidFill>
                <a:latin typeface="Abadi" panose="020B0604020104020204" pitchFamily="34" charset="0"/>
              </a:rPr>
              <a:t>larger the flight amount at a launch site, the greater the success rate at a launch site.</a:t>
            </a:r>
          </a:p>
        </p:txBody>
      </p:sp>
    </p:spTree>
    <p:extLst>
      <p:ext uri="{BB962C8B-B14F-4D97-AF65-F5344CB8AC3E}">
        <p14:creationId xmlns:p14="http://schemas.microsoft.com/office/powerpoint/2010/main" val="38656059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xmlns=""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7" name="Picture 6">
            <a:extLst>
              <a:ext uri="{FF2B5EF4-FFF2-40B4-BE49-F238E27FC236}">
                <a16:creationId xmlns="" xmlns:a16="http://schemas.microsoft.com/office/drawing/2014/main" id="{2160BBC9-0BF3-95CD-B375-AD276FE324F4}"/>
              </a:ext>
            </a:extLst>
          </p:cNvPr>
          <p:cNvPicPr>
            <a:picLocks noChangeAspect="1"/>
          </p:cNvPicPr>
          <p:nvPr/>
        </p:nvPicPr>
        <p:blipFill>
          <a:blip r:embed="rId3"/>
          <a:stretch>
            <a:fillRect/>
          </a:stretch>
        </p:blipFill>
        <p:spPr>
          <a:xfrm>
            <a:off x="770011" y="1321285"/>
            <a:ext cx="10515599" cy="3004912"/>
          </a:xfrm>
          <a:prstGeom prst="rect">
            <a:avLst/>
          </a:prstGeom>
        </p:spPr>
      </p:pic>
      <p:sp>
        <p:nvSpPr>
          <p:cNvPr id="8" name="Content Placeholder 2">
            <a:extLst>
              <a:ext uri="{FF2B5EF4-FFF2-40B4-BE49-F238E27FC236}">
                <a16:creationId xmlns:a16="http://schemas.microsoft.com/office/drawing/2014/main" xmlns="" id="{373827F3-F386-AA4E-80ED-D86DEF8C158D}"/>
              </a:ext>
            </a:extLst>
          </p:cNvPr>
          <p:cNvSpPr txBox="1">
            <a:spLocks/>
          </p:cNvSpPr>
          <p:nvPr/>
        </p:nvSpPr>
        <p:spPr>
          <a:xfrm>
            <a:off x="770010" y="4648199"/>
            <a:ext cx="10515599" cy="123314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CA" sz="1800" b="1" dirty="0" smtClean="0">
                <a:latin typeface="+mj-lt"/>
              </a:rPr>
              <a:t>We see that with high payload mass we have more points with data label 1.</a:t>
            </a:r>
          </a:p>
          <a:p>
            <a:pPr marL="0" indent="0">
              <a:lnSpc>
                <a:spcPct val="100000"/>
              </a:lnSpc>
              <a:spcBef>
                <a:spcPts val="1400"/>
              </a:spcBef>
              <a:buFont typeface="Arial" panose="020B0604020202020204" pitchFamily="34" charset="0"/>
              <a:buNone/>
            </a:pPr>
            <a:r>
              <a:rPr lang="en-CA" sz="1800" b="1" dirty="0" smtClean="0">
                <a:latin typeface="+mj-lt"/>
              </a:rPr>
              <a:t>This shows that launches with high payload mass have more chances for successful outcome than a low payload mass launch.</a:t>
            </a:r>
            <a:endParaRPr lang="en-US" sz="1800" b="1" dirty="0">
              <a:latin typeface="+mj-lt"/>
            </a:endParaRPr>
          </a:p>
        </p:txBody>
      </p:sp>
    </p:spTree>
    <p:extLst>
      <p:ext uri="{BB962C8B-B14F-4D97-AF65-F5344CB8AC3E}">
        <p14:creationId xmlns:p14="http://schemas.microsoft.com/office/powerpoint/2010/main" val="38697892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6" name="Content Placeholder 2">
            <a:extLst>
              <a:ext uri="{FF2B5EF4-FFF2-40B4-BE49-F238E27FC236}">
                <a16:creationId xmlns="" xmlns:a16="http://schemas.microsoft.com/office/drawing/2014/main" id="{373827F3-F386-AA4E-80ED-D86DEF8C158D}"/>
              </a:ext>
            </a:extLst>
          </p:cNvPr>
          <p:cNvSpPr txBox="1">
            <a:spLocks/>
          </p:cNvSpPr>
          <p:nvPr/>
        </p:nvSpPr>
        <p:spPr>
          <a:xfrm>
            <a:off x="602371" y="1497213"/>
            <a:ext cx="4320149" cy="452835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b="1" dirty="0">
                <a:latin typeface="+mj-lt"/>
              </a:rPr>
              <a:t>From the plot, we can see that ES-L1, GEO, HEO, SSO, VLEO had the most success rate</a:t>
            </a:r>
            <a:r>
              <a:rPr lang="en-US" sz="2200" b="1" dirty="0">
                <a:latin typeface="+mj-lt"/>
              </a:rPr>
              <a:t>.</a:t>
            </a:r>
          </a:p>
          <a:p>
            <a:pPr marL="0" indent="0">
              <a:lnSpc>
                <a:spcPct val="100000"/>
              </a:lnSpc>
              <a:spcBef>
                <a:spcPts val="1400"/>
              </a:spcBef>
              <a:buFont typeface="Arial" panose="020B0604020202020204" pitchFamily="34" charset="0"/>
              <a:buNone/>
            </a:pPr>
            <a:endParaRPr lang="en-US" sz="2200" b="1" dirty="0"/>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 xmlns:a16="http://schemas.microsoft.com/office/drawing/2014/main" id="{680F635D-32D2-FB1A-E70D-736227093174}"/>
              </a:ext>
            </a:extLst>
          </p:cNvPr>
          <p:cNvPicPr>
            <a:picLocks noChangeAspect="1"/>
          </p:cNvPicPr>
          <p:nvPr/>
        </p:nvPicPr>
        <p:blipFill>
          <a:blip r:embed="rId3"/>
          <a:stretch>
            <a:fillRect/>
          </a:stretch>
        </p:blipFill>
        <p:spPr>
          <a:xfrm>
            <a:off x="5219942" y="1497214"/>
            <a:ext cx="6202047" cy="4202546"/>
          </a:xfrm>
          <a:prstGeom prst="rect">
            <a:avLst/>
          </a:prstGeom>
        </p:spPr>
      </p:pic>
    </p:spTree>
    <p:extLst>
      <p:ext uri="{BB962C8B-B14F-4D97-AF65-F5344CB8AC3E}">
        <p14:creationId xmlns:p14="http://schemas.microsoft.com/office/powerpoint/2010/main" val="800901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6" name="Content Placeholder 2">
            <a:extLst>
              <a:ext uri="{FF2B5EF4-FFF2-40B4-BE49-F238E27FC236}">
                <a16:creationId xmlns="" xmlns:a16="http://schemas.microsoft.com/office/drawing/2014/main" id="{8BC07961-6703-D071-0AAC-E822A63B2F54}"/>
              </a:ext>
            </a:extLst>
          </p:cNvPr>
          <p:cNvSpPr txBox="1">
            <a:spLocks/>
          </p:cNvSpPr>
          <p:nvPr/>
        </p:nvSpPr>
        <p:spPr>
          <a:xfrm>
            <a:off x="770010" y="4648199"/>
            <a:ext cx="10515599" cy="13773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800" b="1" dirty="0">
                <a:solidFill>
                  <a:schemeClr val="accent3">
                    <a:lumMod val="25000"/>
                  </a:schemeClr>
                </a:solidFill>
                <a:latin typeface="+mj-lt"/>
              </a:rPr>
              <a:t>The plot below shows the Flight Number vs. Orbit type. We observe that in the LEO orbit, success is related to the number of flights whereas in the GTO orbit, there is no relationship between flight number and the orbit. </a:t>
            </a:r>
          </a:p>
        </p:txBody>
      </p:sp>
      <p:pic>
        <p:nvPicPr>
          <p:cNvPr id="2" name="Picture 1"/>
          <p:cNvPicPr>
            <a:picLocks noChangeAspect="1"/>
          </p:cNvPicPr>
          <p:nvPr/>
        </p:nvPicPr>
        <p:blipFill>
          <a:blip r:embed="rId3"/>
          <a:stretch>
            <a:fillRect/>
          </a:stretch>
        </p:blipFill>
        <p:spPr>
          <a:xfrm>
            <a:off x="542322" y="1504950"/>
            <a:ext cx="10915650" cy="2914650"/>
          </a:xfrm>
          <a:prstGeom prst="rect">
            <a:avLst/>
          </a:prstGeom>
        </p:spPr>
      </p:pic>
    </p:spTree>
    <p:extLst>
      <p:ext uri="{BB962C8B-B14F-4D97-AF65-F5344CB8AC3E}">
        <p14:creationId xmlns:p14="http://schemas.microsoft.com/office/powerpoint/2010/main" val="11067275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6" name="Content Placeholder 2">
            <a:extLst>
              <a:ext uri="{FF2B5EF4-FFF2-40B4-BE49-F238E27FC236}">
                <a16:creationId xmlns="" xmlns:a16="http://schemas.microsoft.com/office/drawing/2014/main" id="{EF85A648-A979-AFAE-2E66-6A77DC671FBA}"/>
              </a:ext>
            </a:extLst>
          </p:cNvPr>
          <p:cNvSpPr txBox="1">
            <a:spLocks/>
          </p:cNvSpPr>
          <p:nvPr/>
        </p:nvSpPr>
        <p:spPr>
          <a:xfrm>
            <a:off x="770010" y="4648198"/>
            <a:ext cx="10515599" cy="155448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000" b="1" dirty="0">
                <a:latin typeface="+mj-lt"/>
              </a:rPr>
              <a:t>With heavy payloads the successful landing or positive landing rate are more for Polar, LEO and ISS.</a:t>
            </a:r>
          </a:p>
          <a:p>
            <a:pPr marL="0" indent="0">
              <a:lnSpc>
                <a:spcPct val="100000"/>
              </a:lnSpc>
              <a:spcBef>
                <a:spcPts val="1400"/>
              </a:spcBef>
              <a:buFont typeface="Arial" panose="020B0604020202020204" pitchFamily="34" charset="0"/>
              <a:buNone/>
            </a:pPr>
            <a:r>
              <a:rPr lang="en-US" sz="2000" b="1" dirty="0">
                <a:latin typeface="+mj-lt"/>
              </a:rPr>
              <a:t>However for GTO we cannot distinguish this very well as both of the positive landing rate and negative landing(unsuccessful mission) are there.</a:t>
            </a:r>
          </a:p>
        </p:txBody>
      </p:sp>
      <p:pic>
        <p:nvPicPr>
          <p:cNvPr id="2" name="Picture 1"/>
          <p:cNvPicPr>
            <a:picLocks noChangeAspect="1"/>
          </p:cNvPicPr>
          <p:nvPr/>
        </p:nvPicPr>
        <p:blipFill>
          <a:blip r:embed="rId3"/>
          <a:stretch>
            <a:fillRect/>
          </a:stretch>
        </p:blipFill>
        <p:spPr>
          <a:xfrm>
            <a:off x="770011" y="1683425"/>
            <a:ext cx="10515600" cy="2612350"/>
          </a:xfrm>
          <a:prstGeom prst="rect">
            <a:avLst/>
          </a:prstGeom>
        </p:spPr>
      </p:pic>
    </p:spTree>
    <p:extLst>
      <p:ext uri="{BB962C8B-B14F-4D97-AF65-F5344CB8AC3E}">
        <p14:creationId xmlns:p14="http://schemas.microsoft.com/office/powerpoint/2010/main" val="31453405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xmlns=""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6" name="Content Placeholder 2">
            <a:extLst>
              <a:ext uri="{FF2B5EF4-FFF2-40B4-BE49-F238E27FC236}">
                <a16:creationId xmlns="" xmlns:a16="http://schemas.microsoft.com/office/drawing/2014/main" id="{373827F3-F386-AA4E-80ED-D86DEF8C158D}"/>
              </a:ext>
            </a:extLst>
          </p:cNvPr>
          <p:cNvSpPr txBox="1">
            <a:spLocks/>
          </p:cNvSpPr>
          <p:nvPr/>
        </p:nvSpPr>
        <p:spPr>
          <a:xfrm>
            <a:off x="770011" y="2069757"/>
            <a:ext cx="3932238"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000" b="1" dirty="0">
                <a:latin typeface="+mj-lt"/>
              </a:rPr>
              <a:t>We see that success rate has been on a rise since year 2013. </a:t>
            </a:r>
          </a:p>
          <a:p>
            <a:pPr marL="0" indent="0">
              <a:lnSpc>
                <a:spcPct val="100000"/>
              </a:lnSpc>
              <a:spcBef>
                <a:spcPts val="1400"/>
              </a:spcBef>
              <a:buFont typeface="Arial" panose="020B0604020202020204" pitchFamily="34" charset="0"/>
              <a:buNone/>
            </a:pPr>
            <a:endParaRPr lang="en-US" sz="2000" b="1" dirty="0">
              <a:latin typeface="+mj-lt"/>
            </a:endParaRPr>
          </a:p>
          <a:p>
            <a:pPr marL="0" indent="0">
              <a:lnSpc>
                <a:spcPct val="100000"/>
              </a:lnSpc>
              <a:spcBef>
                <a:spcPts val="1400"/>
              </a:spcBef>
              <a:buFont typeface="Arial" panose="020B0604020202020204" pitchFamily="34" charset="0"/>
              <a:buNone/>
            </a:pPr>
            <a:r>
              <a:rPr lang="en-US" sz="2000" b="1" dirty="0">
                <a:latin typeface="+mj-lt"/>
              </a:rPr>
              <a:t>However, there was a downfall for success rate in the year 2018.</a:t>
            </a:r>
          </a:p>
        </p:txBody>
      </p:sp>
      <p:pic>
        <p:nvPicPr>
          <p:cNvPr id="7" name="Picture 6">
            <a:extLst>
              <a:ext uri="{FF2B5EF4-FFF2-40B4-BE49-F238E27FC236}">
                <a16:creationId xmlns="" xmlns:a16="http://schemas.microsoft.com/office/drawing/2014/main" id="{A5D9A502-00AD-86DD-F518-C32524A64213}"/>
              </a:ext>
            </a:extLst>
          </p:cNvPr>
          <p:cNvPicPr>
            <a:picLocks noChangeAspect="1"/>
          </p:cNvPicPr>
          <p:nvPr/>
        </p:nvPicPr>
        <p:blipFill>
          <a:blip r:embed="rId3"/>
          <a:stretch>
            <a:fillRect/>
          </a:stretch>
        </p:blipFill>
        <p:spPr>
          <a:xfrm>
            <a:off x="4926155" y="1363859"/>
            <a:ext cx="6504685" cy="4517486"/>
          </a:xfrm>
          <a:prstGeom prst="rect">
            <a:avLst/>
          </a:prstGeom>
        </p:spPr>
      </p:pic>
    </p:spTree>
    <p:extLst>
      <p:ext uri="{BB962C8B-B14F-4D97-AF65-F5344CB8AC3E}">
        <p14:creationId xmlns:p14="http://schemas.microsoft.com/office/powerpoint/2010/main" val="7065944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xmlns=""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3869478" y="2606041"/>
            <a:ext cx="6646121" cy="31755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000" b="1" dirty="0">
                <a:latin typeface="+mj-lt"/>
              </a:rPr>
              <a:t>We select DISTINCT launch sites from the table.</a:t>
            </a:r>
          </a:p>
          <a:p>
            <a:pPr marL="0" indent="0">
              <a:lnSpc>
                <a:spcPct val="100000"/>
              </a:lnSpc>
              <a:spcBef>
                <a:spcPts val="1400"/>
              </a:spcBef>
              <a:buFont typeface="Arial" panose="020B0604020202020204" pitchFamily="34" charset="0"/>
              <a:buNone/>
            </a:pPr>
            <a:r>
              <a:rPr lang="en-US" sz="2000" b="1" dirty="0">
                <a:latin typeface="+mj-lt"/>
              </a:rPr>
              <a:t>We get these 4 outcomes as unique Launch Sites.</a:t>
            </a:r>
          </a:p>
        </p:txBody>
      </p:sp>
      <p:pic>
        <p:nvPicPr>
          <p:cNvPr id="2" name="Picture 1"/>
          <p:cNvPicPr>
            <a:picLocks noChangeAspect="1"/>
          </p:cNvPicPr>
          <p:nvPr/>
        </p:nvPicPr>
        <p:blipFill>
          <a:blip r:embed="rId3"/>
          <a:stretch>
            <a:fillRect/>
          </a:stretch>
        </p:blipFill>
        <p:spPr>
          <a:xfrm>
            <a:off x="770011" y="1520105"/>
            <a:ext cx="7674742" cy="943396"/>
          </a:xfrm>
          <a:prstGeom prst="rect">
            <a:avLst/>
          </a:prstGeom>
        </p:spPr>
      </p:pic>
      <p:pic>
        <p:nvPicPr>
          <p:cNvPr id="5" name="Picture 4"/>
          <p:cNvPicPr>
            <a:picLocks noChangeAspect="1"/>
          </p:cNvPicPr>
          <p:nvPr/>
        </p:nvPicPr>
        <p:blipFill>
          <a:blip r:embed="rId4"/>
          <a:stretch>
            <a:fillRect/>
          </a:stretch>
        </p:blipFill>
        <p:spPr>
          <a:xfrm>
            <a:off x="770011" y="2895906"/>
            <a:ext cx="2005462" cy="2472159"/>
          </a:xfrm>
          <a:prstGeom prst="rect">
            <a:avLst/>
          </a:prstGeom>
        </p:spPr>
      </p:pic>
    </p:spTree>
    <p:extLst>
      <p:ext uri="{BB962C8B-B14F-4D97-AF65-F5344CB8AC3E}">
        <p14:creationId xmlns:p14="http://schemas.microsoft.com/office/powerpoint/2010/main" val="27278509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770011" y="4996158"/>
            <a:ext cx="9541065" cy="102941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000" b="1" dirty="0">
                <a:latin typeface="+mj-lt"/>
              </a:rPr>
              <a:t>We display first 5 record where the Launch Sites begin with CAA using LIKE operation.</a:t>
            </a:r>
          </a:p>
        </p:txBody>
      </p:sp>
      <p:pic>
        <p:nvPicPr>
          <p:cNvPr id="2" name="Picture 1"/>
          <p:cNvPicPr>
            <a:picLocks noChangeAspect="1"/>
          </p:cNvPicPr>
          <p:nvPr/>
        </p:nvPicPr>
        <p:blipFill>
          <a:blip r:embed="rId3"/>
          <a:stretch>
            <a:fillRect/>
          </a:stretch>
        </p:blipFill>
        <p:spPr>
          <a:xfrm>
            <a:off x="694706" y="1414371"/>
            <a:ext cx="9541065" cy="722034"/>
          </a:xfrm>
          <a:prstGeom prst="rect">
            <a:avLst/>
          </a:prstGeom>
        </p:spPr>
      </p:pic>
      <p:pic>
        <p:nvPicPr>
          <p:cNvPr id="5" name="Picture 4"/>
          <p:cNvPicPr>
            <a:picLocks noChangeAspect="1"/>
          </p:cNvPicPr>
          <p:nvPr/>
        </p:nvPicPr>
        <p:blipFill>
          <a:blip r:embed="rId4"/>
          <a:stretch>
            <a:fillRect/>
          </a:stretch>
        </p:blipFill>
        <p:spPr>
          <a:xfrm>
            <a:off x="770011" y="2346075"/>
            <a:ext cx="10079915" cy="2118349"/>
          </a:xfrm>
          <a:prstGeom prst="rect">
            <a:avLst/>
          </a:prstGeom>
        </p:spPr>
      </p:pic>
    </p:spTree>
    <p:extLst>
      <p:ext uri="{BB962C8B-B14F-4D97-AF65-F5344CB8AC3E}">
        <p14:creationId xmlns:p14="http://schemas.microsoft.com/office/powerpoint/2010/main" val="17947386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3471138" y="2410253"/>
            <a:ext cx="8290559" cy="9353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000" b="1" dirty="0">
                <a:latin typeface="+mj-lt"/>
              </a:rPr>
              <a:t>We calculate the total payload mass (kg) carried by boosters launched by NASA and get the value of </a:t>
            </a:r>
            <a:r>
              <a:rPr lang="en-US" sz="2000" b="1" dirty="0" smtClean="0">
                <a:latin typeface="+mj-lt"/>
              </a:rPr>
              <a:t>45 596 </a:t>
            </a:r>
            <a:r>
              <a:rPr lang="en-US" sz="2000" b="1" dirty="0">
                <a:latin typeface="+mj-lt"/>
              </a:rPr>
              <a:t>KG</a:t>
            </a:r>
            <a:r>
              <a:rPr lang="en-US" sz="2000" b="1" dirty="0" smtClean="0">
                <a:latin typeface="+mj-lt"/>
              </a:rPr>
              <a:t>.</a:t>
            </a:r>
            <a:endParaRPr lang="en-US" sz="2000" b="1" dirty="0">
              <a:latin typeface="+mj-lt"/>
            </a:endParaRPr>
          </a:p>
        </p:txBody>
      </p:sp>
      <p:pic>
        <p:nvPicPr>
          <p:cNvPr id="5" name="Picture 4"/>
          <p:cNvPicPr>
            <a:picLocks noChangeAspect="1"/>
          </p:cNvPicPr>
          <p:nvPr/>
        </p:nvPicPr>
        <p:blipFill>
          <a:blip r:embed="rId3"/>
          <a:stretch>
            <a:fillRect/>
          </a:stretch>
        </p:blipFill>
        <p:spPr>
          <a:xfrm>
            <a:off x="936993" y="1376230"/>
            <a:ext cx="10348617" cy="745491"/>
          </a:xfrm>
          <a:prstGeom prst="rect">
            <a:avLst/>
          </a:prstGeom>
        </p:spPr>
      </p:pic>
      <p:pic>
        <p:nvPicPr>
          <p:cNvPr id="9" name="Picture 8"/>
          <p:cNvPicPr>
            <a:picLocks noChangeAspect="1"/>
          </p:cNvPicPr>
          <p:nvPr/>
        </p:nvPicPr>
        <p:blipFill>
          <a:blip r:embed="rId4"/>
          <a:stretch>
            <a:fillRect/>
          </a:stretch>
        </p:blipFill>
        <p:spPr>
          <a:xfrm>
            <a:off x="936993" y="2477410"/>
            <a:ext cx="2286000" cy="1309282"/>
          </a:xfrm>
          <a:prstGeom prst="rect">
            <a:avLst/>
          </a:prstGeom>
        </p:spPr>
      </p:pic>
    </p:spTree>
    <p:extLst>
      <p:ext uri="{BB962C8B-B14F-4D97-AF65-F5344CB8AC3E}">
        <p14:creationId xmlns:p14="http://schemas.microsoft.com/office/powerpoint/2010/main" val="40100147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xmlns=""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3032760" y="2766685"/>
            <a:ext cx="7482839" cy="250193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000" b="1" dirty="0">
                <a:latin typeface="+mj-lt"/>
              </a:rPr>
              <a:t>We calculate the average payload mass (kg) carried by booster version F9 v1.1 and get the value of 2928 KG.</a:t>
            </a: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pic>
        <p:nvPicPr>
          <p:cNvPr id="2" name="Picture 1"/>
          <p:cNvPicPr>
            <a:picLocks noChangeAspect="1"/>
          </p:cNvPicPr>
          <p:nvPr/>
        </p:nvPicPr>
        <p:blipFill>
          <a:blip r:embed="rId3"/>
          <a:stretch>
            <a:fillRect/>
          </a:stretch>
        </p:blipFill>
        <p:spPr>
          <a:xfrm>
            <a:off x="770011" y="1480917"/>
            <a:ext cx="10515600" cy="907281"/>
          </a:xfrm>
          <a:prstGeom prst="rect">
            <a:avLst/>
          </a:prstGeom>
        </p:spPr>
      </p:pic>
      <p:pic>
        <p:nvPicPr>
          <p:cNvPr id="5" name="Picture 4"/>
          <p:cNvPicPr>
            <a:picLocks noChangeAspect="1"/>
          </p:cNvPicPr>
          <p:nvPr/>
        </p:nvPicPr>
        <p:blipFill>
          <a:blip r:embed="rId4"/>
          <a:stretch>
            <a:fillRect/>
          </a:stretch>
        </p:blipFill>
        <p:spPr>
          <a:xfrm>
            <a:off x="770011" y="2573010"/>
            <a:ext cx="1571625" cy="1439591"/>
          </a:xfrm>
          <a:prstGeom prst="rect">
            <a:avLst/>
          </a:prstGeom>
        </p:spPr>
      </p:pic>
    </p:spTree>
    <p:extLst>
      <p:ext uri="{BB962C8B-B14F-4D97-AF65-F5344CB8AC3E}">
        <p14:creationId xmlns:p14="http://schemas.microsoft.com/office/powerpoint/2010/main" val="27355605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8" name="Content Placeholder 4">
            <a:extLst>
              <a:ext uri="{FF2B5EF4-FFF2-40B4-BE49-F238E27FC236}">
                <a16:creationId xmlns="" xmlns:a16="http://schemas.microsoft.com/office/drawing/2014/main" id="{27052C13-ABF8-A5B8-DD78-78666961663C}"/>
              </a:ext>
            </a:extLst>
          </p:cNvPr>
          <p:cNvSpPr txBox="1">
            <a:spLocks/>
          </p:cNvSpPr>
          <p:nvPr/>
        </p:nvSpPr>
        <p:spPr>
          <a:xfrm>
            <a:off x="3334742" y="2620327"/>
            <a:ext cx="7482839" cy="15583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000" b="1" dirty="0">
                <a:latin typeface="+mj-lt"/>
              </a:rPr>
              <a:t>We calculate the earliest date for a successful landing on a ground pad and get the date as </a:t>
            </a:r>
            <a:r>
              <a:rPr lang="en-US" sz="2000" b="1" dirty="0" smtClean="0">
                <a:latin typeface="+mj-lt"/>
              </a:rPr>
              <a:t>2017-05-01.</a:t>
            </a:r>
            <a:endParaRPr lang="en-US" sz="2000" b="1" dirty="0">
              <a:latin typeface="+mj-lt"/>
            </a:endParaRPr>
          </a:p>
        </p:txBody>
      </p:sp>
      <p:pic>
        <p:nvPicPr>
          <p:cNvPr id="2" name="Picture 1"/>
          <p:cNvPicPr>
            <a:picLocks noChangeAspect="1"/>
          </p:cNvPicPr>
          <p:nvPr/>
        </p:nvPicPr>
        <p:blipFill>
          <a:blip r:embed="rId3"/>
          <a:stretch>
            <a:fillRect/>
          </a:stretch>
        </p:blipFill>
        <p:spPr>
          <a:xfrm>
            <a:off x="770011" y="1553962"/>
            <a:ext cx="10515600" cy="748174"/>
          </a:xfrm>
          <a:prstGeom prst="rect">
            <a:avLst/>
          </a:prstGeom>
        </p:spPr>
      </p:pic>
      <p:pic>
        <p:nvPicPr>
          <p:cNvPr id="5" name="Picture 4"/>
          <p:cNvPicPr>
            <a:picLocks noChangeAspect="1"/>
          </p:cNvPicPr>
          <p:nvPr/>
        </p:nvPicPr>
        <p:blipFill>
          <a:blip r:embed="rId4"/>
          <a:stretch>
            <a:fillRect/>
          </a:stretch>
        </p:blipFill>
        <p:spPr>
          <a:xfrm>
            <a:off x="770011" y="2620327"/>
            <a:ext cx="1639702" cy="1360002"/>
          </a:xfrm>
          <a:prstGeom prst="rect">
            <a:avLst/>
          </a:prstGeom>
        </p:spPr>
      </p:pic>
    </p:spTree>
    <p:extLst>
      <p:ext uri="{BB962C8B-B14F-4D97-AF65-F5344CB8AC3E}">
        <p14:creationId xmlns:p14="http://schemas.microsoft.com/office/powerpoint/2010/main" val="14346799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t>
            </a:r>
            <a:r>
              <a:rPr lang="en-US" sz="1800" dirty="0" smtClean="0">
                <a:solidFill>
                  <a:schemeClr val="accent3">
                    <a:lumMod val="25000"/>
                  </a:schemeClr>
                </a:solidFill>
                <a:latin typeface="Abadi" panose="020B0604020104020204" pitchFamily="34" charset="0"/>
              </a:rPr>
              <a:t>analytics result</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t>
            </a:r>
            <a:r>
              <a:rPr lang="en-US" sz="1800" dirty="0" smtClean="0">
                <a:solidFill>
                  <a:schemeClr val="accent3">
                    <a:lumMod val="25000"/>
                  </a:schemeClr>
                </a:solidFill>
                <a:latin typeface="Abadi" panose="020B0604020104020204" pitchFamily="34" charset="0"/>
              </a:rPr>
              <a:t>Analysis </a:t>
            </a:r>
            <a:r>
              <a:rPr lang="en-US" sz="1800" dirty="0">
                <a:solidFill>
                  <a:schemeClr val="accent3">
                    <a:lumMod val="25000"/>
                  </a:schemeClr>
                </a:solidFill>
                <a:latin typeface="Abadi" panose="020B0604020104020204" pitchFamily="34" charset="0"/>
              </a:rPr>
              <a:t>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42877238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9" name="Content Placeholder 4">
            <a:extLst>
              <a:ext uri="{FF2B5EF4-FFF2-40B4-BE49-F238E27FC236}">
                <a16:creationId xmlns="" xmlns:a16="http://schemas.microsoft.com/office/drawing/2014/main" id="{A24C1E2E-BEA6-2B96-8FC5-883B0CF03EC3}"/>
              </a:ext>
            </a:extLst>
          </p:cNvPr>
          <p:cNvSpPr txBox="1">
            <a:spLocks/>
          </p:cNvSpPr>
          <p:nvPr/>
        </p:nvSpPr>
        <p:spPr>
          <a:xfrm>
            <a:off x="3975133" y="2922709"/>
            <a:ext cx="7482839" cy="112216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000" b="1" dirty="0">
                <a:latin typeface="+mj-lt"/>
              </a:rPr>
              <a:t>We list the booster versions which have a successful landing on a drone ship and the Payload is between 4000-6000 KG.</a:t>
            </a:r>
          </a:p>
          <a:p>
            <a:pPr marL="0" indent="0">
              <a:lnSpc>
                <a:spcPct val="100000"/>
              </a:lnSpc>
              <a:spcBef>
                <a:spcPts val="1400"/>
              </a:spcBef>
              <a:buFont typeface="Arial" panose="020B0604020202020204" pitchFamily="34" charset="0"/>
              <a:buNone/>
            </a:pPr>
            <a:endParaRPr lang="en-US"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pic>
        <p:nvPicPr>
          <p:cNvPr id="2" name="Picture 1"/>
          <p:cNvPicPr>
            <a:picLocks noChangeAspect="1"/>
          </p:cNvPicPr>
          <p:nvPr/>
        </p:nvPicPr>
        <p:blipFill>
          <a:blip r:embed="rId3"/>
          <a:stretch>
            <a:fillRect/>
          </a:stretch>
        </p:blipFill>
        <p:spPr>
          <a:xfrm>
            <a:off x="913567" y="2633493"/>
            <a:ext cx="2873125" cy="2239721"/>
          </a:xfrm>
          <a:prstGeom prst="rect">
            <a:avLst/>
          </a:prstGeom>
        </p:spPr>
      </p:pic>
      <p:pic>
        <p:nvPicPr>
          <p:cNvPr id="3" name="Picture 2"/>
          <p:cNvPicPr>
            <a:picLocks noChangeAspect="1"/>
          </p:cNvPicPr>
          <p:nvPr/>
        </p:nvPicPr>
        <p:blipFill>
          <a:blip r:embed="rId4"/>
          <a:stretch>
            <a:fillRect/>
          </a:stretch>
        </p:blipFill>
        <p:spPr>
          <a:xfrm>
            <a:off x="904272" y="1563697"/>
            <a:ext cx="10553700" cy="910561"/>
          </a:xfrm>
          <a:prstGeom prst="rect">
            <a:avLst/>
          </a:prstGeom>
        </p:spPr>
      </p:pic>
    </p:spTree>
    <p:extLst>
      <p:ext uri="{BB962C8B-B14F-4D97-AF65-F5344CB8AC3E}">
        <p14:creationId xmlns:p14="http://schemas.microsoft.com/office/powerpoint/2010/main" val="6393995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xmlns=""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 xmlns:a16="http://schemas.microsoft.com/office/drawing/2014/main" id="{D013F8DD-B896-248A-D2F8-9A1DF01A268F}"/>
              </a:ext>
            </a:extLst>
          </p:cNvPr>
          <p:cNvPicPr>
            <a:picLocks noChangeAspect="1"/>
          </p:cNvPicPr>
          <p:nvPr/>
        </p:nvPicPr>
        <p:blipFill>
          <a:blip r:embed="rId3"/>
          <a:stretch>
            <a:fillRect/>
          </a:stretch>
        </p:blipFill>
        <p:spPr>
          <a:xfrm>
            <a:off x="770010" y="1483802"/>
            <a:ext cx="10835665" cy="802198"/>
          </a:xfrm>
          <a:prstGeom prst="rect">
            <a:avLst/>
          </a:prstGeom>
          <a:ln>
            <a:solidFill>
              <a:schemeClr val="tx1"/>
            </a:solidFill>
          </a:ln>
        </p:spPr>
      </p:pic>
      <p:pic>
        <p:nvPicPr>
          <p:cNvPr id="7" name="Picture 6">
            <a:extLst>
              <a:ext uri="{FF2B5EF4-FFF2-40B4-BE49-F238E27FC236}">
                <a16:creationId xmlns="" xmlns:a16="http://schemas.microsoft.com/office/drawing/2014/main" id="{DDF1C184-7472-D654-029A-82C3A597A755}"/>
              </a:ext>
            </a:extLst>
          </p:cNvPr>
          <p:cNvPicPr>
            <a:picLocks noChangeAspect="1"/>
          </p:cNvPicPr>
          <p:nvPr/>
        </p:nvPicPr>
        <p:blipFill>
          <a:blip r:embed="rId4"/>
          <a:stretch>
            <a:fillRect/>
          </a:stretch>
        </p:blipFill>
        <p:spPr>
          <a:xfrm>
            <a:off x="770011" y="2514600"/>
            <a:ext cx="3504446" cy="2057401"/>
          </a:xfrm>
          <a:prstGeom prst="rect">
            <a:avLst/>
          </a:prstGeom>
          <a:ln>
            <a:solidFill>
              <a:srgbClr val="00B050"/>
            </a:solidFill>
          </a:ln>
        </p:spPr>
      </p:pic>
      <p:sp>
        <p:nvSpPr>
          <p:cNvPr id="8" name="Content Placeholder 4">
            <a:extLst>
              <a:ext uri="{FF2B5EF4-FFF2-40B4-BE49-F238E27FC236}">
                <a16:creationId xmlns="" xmlns:a16="http://schemas.microsoft.com/office/drawing/2014/main" id="{E88FEAE8-F36A-6534-CE30-12CA7D5193E5}"/>
              </a:ext>
            </a:extLst>
          </p:cNvPr>
          <p:cNvSpPr txBox="1">
            <a:spLocks/>
          </p:cNvSpPr>
          <p:nvPr/>
        </p:nvSpPr>
        <p:spPr>
          <a:xfrm>
            <a:off x="4506686" y="2514600"/>
            <a:ext cx="6531428" cy="205740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000" b="1" dirty="0">
                <a:latin typeface="+mj-lt"/>
              </a:rPr>
              <a:t>We calculate total successful and failure mission outcomes and get 100 Successful mission and 1 Failure mission.</a:t>
            </a:r>
          </a:p>
          <a:p>
            <a:pPr marL="0" indent="0">
              <a:lnSpc>
                <a:spcPct val="100000"/>
              </a:lnSpc>
              <a:spcBef>
                <a:spcPts val="1400"/>
              </a:spcBef>
              <a:buFont typeface="Arial" panose="020B0604020202020204" pitchFamily="34" charset="0"/>
              <a:buNone/>
            </a:pPr>
            <a:r>
              <a:rPr lang="en-US" sz="2000" b="1" dirty="0">
                <a:latin typeface="+mj-lt"/>
              </a:rPr>
              <a:t>We do so by using GROUP BY operation in our query.</a:t>
            </a: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7569726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 xmlns:a16="http://schemas.microsoft.com/office/drawing/2014/main" id="{C9ABA04E-E838-08D8-D4E1-C52BF02C2788}"/>
              </a:ext>
            </a:extLst>
          </p:cNvPr>
          <p:cNvPicPr>
            <a:picLocks noChangeAspect="1"/>
          </p:cNvPicPr>
          <p:nvPr/>
        </p:nvPicPr>
        <p:blipFill>
          <a:blip r:embed="rId3"/>
          <a:stretch>
            <a:fillRect/>
          </a:stretch>
        </p:blipFill>
        <p:spPr>
          <a:xfrm>
            <a:off x="770011" y="1589384"/>
            <a:ext cx="10515600" cy="810916"/>
          </a:xfrm>
          <a:prstGeom prst="rect">
            <a:avLst/>
          </a:prstGeom>
          <a:ln>
            <a:solidFill>
              <a:schemeClr val="tx1"/>
            </a:solidFill>
          </a:ln>
        </p:spPr>
      </p:pic>
      <p:pic>
        <p:nvPicPr>
          <p:cNvPr id="7" name="Picture 6">
            <a:extLst>
              <a:ext uri="{FF2B5EF4-FFF2-40B4-BE49-F238E27FC236}">
                <a16:creationId xmlns="" xmlns:a16="http://schemas.microsoft.com/office/drawing/2014/main" id="{E4BF7E9F-6D7B-1F94-2DCB-1E6DDD8C2016}"/>
              </a:ext>
            </a:extLst>
          </p:cNvPr>
          <p:cNvPicPr>
            <a:picLocks noChangeAspect="1"/>
          </p:cNvPicPr>
          <p:nvPr/>
        </p:nvPicPr>
        <p:blipFill>
          <a:blip r:embed="rId4"/>
          <a:stretch>
            <a:fillRect/>
          </a:stretch>
        </p:blipFill>
        <p:spPr>
          <a:xfrm>
            <a:off x="770011" y="2400300"/>
            <a:ext cx="1662946" cy="3825012"/>
          </a:xfrm>
          <a:prstGeom prst="rect">
            <a:avLst/>
          </a:prstGeom>
          <a:ln>
            <a:solidFill>
              <a:srgbClr val="00B050"/>
            </a:solidFill>
          </a:ln>
        </p:spPr>
      </p:pic>
      <p:sp>
        <p:nvSpPr>
          <p:cNvPr id="8" name="Content Placeholder 4">
            <a:extLst>
              <a:ext uri="{FF2B5EF4-FFF2-40B4-BE49-F238E27FC236}">
                <a16:creationId xmlns="" xmlns:a16="http://schemas.microsoft.com/office/drawing/2014/main" id="{7111CF6F-48AA-1971-7277-9C701CBDDED8}"/>
              </a:ext>
            </a:extLst>
          </p:cNvPr>
          <p:cNvSpPr txBox="1">
            <a:spLocks/>
          </p:cNvSpPr>
          <p:nvPr/>
        </p:nvSpPr>
        <p:spPr>
          <a:xfrm>
            <a:off x="2711827" y="2926941"/>
            <a:ext cx="8294914" cy="309863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000" b="1" dirty="0"/>
              <a:t>We display the boosters that carried maximum payload weight and get these values.</a:t>
            </a:r>
          </a:p>
          <a:p>
            <a:pPr marL="0" indent="0">
              <a:lnSpc>
                <a:spcPct val="100000"/>
              </a:lnSpc>
              <a:spcBef>
                <a:spcPts val="1400"/>
              </a:spcBef>
              <a:buFont typeface="Arial" panose="020B0604020202020204" pitchFamily="34" charset="0"/>
              <a:buNone/>
            </a:pPr>
            <a:r>
              <a:rPr lang="en-US" sz="2000" b="1" dirty="0"/>
              <a:t>We do so by using a SUB QUERY in our query and  use MAX operation in that sub query. </a:t>
            </a: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5666463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 xmlns:a16="http://schemas.microsoft.com/office/drawing/2014/main" id="{BFF05874-C31F-AF1C-A86F-881257AF308B}"/>
              </a:ext>
            </a:extLst>
          </p:cNvPr>
          <p:cNvPicPr>
            <a:picLocks noChangeAspect="1"/>
          </p:cNvPicPr>
          <p:nvPr/>
        </p:nvPicPr>
        <p:blipFill>
          <a:blip r:embed="rId3"/>
          <a:stretch>
            <a:fillRect/>
          </a:stretch>
        </p:blipFill>
        <p:spPr>
          <a:xfrm>
            <a:off x="770010" y="1450047"/>
            <a:ext cx="10515600" cy="1113539"/>
          </a:xfrm>
          <a:prstGeom prst="rect">
            <a:avLst/>
          </a:prstGeom>
          <a:ln>
            <a:solidFill>
              <a:schemeClr val="tx1"/>
            </a:solidFill>
          </a:ln>
        </p:spPr>
      </p:pic>
      <p:sp>
        <p:nvSpPr>
          <p:cNvPr id="7" name="Content Placeholder 4">
            <a:extLst>
              <a:ext uri="{FF2B5EF4-FFF2-40B4-BE49-F238E27FC236}">
                <a16:creationId xmlns="" xmlns:a16="http://schemas.microsoft.com/office/drawing/2014/main" id="{35D39671-DB0D-4110-7965-79A7A497DC0E}"/>
              </a:ext>
            </a:extLst>
          </p:cNvPr>
          <p:cNvSpPr txBox="1">
            <a:spLocks/>
          </p:cNvSpPr>
          <p:nvPr/>
        </p:nvSpPr>
        <p:spPr>
          <a:xfrm>
            <a:off x="4931228" y="2888740"/>
            <a:ext cx="6354381" cy="328346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000" b="1" dirty="0">
                <a:latin typeface="+mj-lt"/>
              </a:rPr>
              <a:t>We display booster version, launch site and the landing outcome for failed landing outcome in 2015. We get the result as shown.</a:t>
            </a:r>
          </a:p>
          <a:p>
            <a:pPr marL="0" indent="0">
              <a:lnSpc>
                <a:spcPct val="100000"/>
              </a:lnSpc>
              <a:spcBef>
                <a:spcPts val="1400"/>
              </a:spcBef>
              <a:buNone/>
            </a:pPr>
            <a:r>
              <a:rPr lang="en-US" sz="2000" b="1" dirty="0">
                <a:latin typeface="+mj-lt"/>
              </a:rPr>
              <a:t>We do so by using BETWEEN in our query.</a:t>
            </a:r>
          </a:p>
          <a:p>
            <a:pPr marL="0" indent="0">
              <a:lnSpc>
                <a:spcPct val="100000"/>
              </a:lnSpc>
              <a:spcBef>
                <a:spcPts val="1400"/>
              </a:spcBef>
              <a:buFont typeface="Arial" panose="020B0604020202020204" pitchFamily="34" charset="0"/>
              <a:buNone/>
            </a:pPr>
            <a:endParaRPr lang="en-US"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3984391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a16="http://schemas.microsoft.com/office/drawing/2014/main" xmlns=""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 xmlns:a16="http://schemas.microsoft.com/office/drawing/2014/main" id="{588ED0A6-0191-904D-82A3-EA16DF647F08}"/>
              </a:ext>
            </a:extLst>
          </p:cNvPr>
          <p:cNvPicPr>
            <a:picLocks noChangeAspect="1"/>
          </p:cNvPicPr>
          <p:nvPr/>
        </p:nvPicPr>
        <p:blipFill>
          <a:blip r:embed="rId3"/>
          <a:stretch>
            <a:fillRect/>
          </a:stretch>
        </p:blipFill>
        <p:spPr>
          <a:xfrm>
            <a:off x="770010" y="1504243"/>
            <a:ext cx="10515600" cy="1173643"/>
          </a:xfrm>
          <a:prstGeom prst="rect">
            <a:avLst/>
          </a:prstGeom>
          <a:ln>
            <a:solidFill>
              <a:schemeClr val="tx1"/>
            </a:solidFill>
          </a:ln>
        </p:spPr>
      </p:pic>
      <p:pic>
        <p:nvPicPr>
          <p:cNvPr id="7" name="Picture 6">
            <a:extLst>
              <a:ext uri="{FF2B5EF4-FFF2-40B4-BE49-F238E27FC236}">
                <a16:creationId xmlns="" xmlns:a16="http://schemas.microsoft.com/office/drawing/2014/main" id="{B84F3D34-8DBE-AEA3-D62B-E9B7C1AB39A5}"/>
              </a:ext>
            </a:extLst>
          </p:cNvPr>
          <p:cNvPicPr>
            <a:picLocks noChangeAspect="1"/>
          </p:cNvPicPr>
          <p:nvPr/>
        </p:nvPicPr>
        <p:blipFill>
          <a:blip r:embed="rId4"/>
          <a:stretch>
            <a:fillRect/>
          </a:stretch>
        </p:blipFill>
        <p:spPr>
          <a:xfrm>
            <a:off x="770011" y="2819297"/>
            <a:ext cx="2299760" cy="3411128"/>
          </a:xfrm>
          <a:prstGeom prst="rect">
            <a:avLst/>
          </a:prstGeom>
          <a:ln>
            <a:solidFill>
              <a:srgbClr val="00B050"/>
            </a:solidFill>
          </a:ln>
        </p:spPr>
      </p:pic>
      <p:sp>
        <p:nvSpPr>
          <p:cNvPr id="8" name="Content Placeholder 4">
            <a:extLst>
              <a:ext uri="{FF2B5EF4-FFF2-40B4-BE49-F238E27FC236}">
                <a16:creationId xmlns="" xmlns:a16="http://schemas.microsoft.com/office/drawing/2014/main" id="{639F51D5-3A46-23D8-C3F3-D475901A5919}"/>
              </a:ext>
            </a:extLst>
          </p:cNvPr>
          <p:cNvSpPr txBox="1">
            <a:spLocks/>
          </p:cNvSpPr>
          <p:nvPr/>
        </p:nvSpPr>
        <p:spPr>
          <a:xfrm>
            <a:off x="3347358" y="2888740"/>
            <a:ext cx="7938252" cy="328346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000" b="1" dirty="0">
                <a:latin typeface="+mj-lt"/>
              </a:rPr>
              <a:t>We landing outcome, and their occurrences between specified dates. We get this output as shown.</a:t>
            </a:r>
          </a:p>
          <a:p>
            <a:pPr marL="0" indent="0">
              <a:lnSpc>
                <a:spcPct val="100000"/>
              </a:lnSpc>
              <a:spcBef>
                <a:spcPts val="1400"/>
              </a:spcBef>
              <a:buNone/>
            </a:pPr>
            <a:r>
              <a:rPr lang="en-US" sz="2000" b="1" dirty="0">
                <a:latin typeface="+mj-lt"/>
              </a:rPr>
              <a:t>We do so by using COUNT BETWEEN ORDER BY &amp; GROUP BY in our query</a:t>
            </a:r>
            <a:r>
              <a:rPr lang="en-US" sz="3200" b="1" dirty="0">
                <a:solidFill>
                  <a:schemeClr val="accent3">
                    <a:lumMod val="25000"/>
                  </a:schemeClr>
                </a:solidFill>
                <a:latin typeface="Abadi" panose="020B0604020104020204" pitchFamily="34" charset="0"/>
              </a:rPr>
              <a:t>.</a:t>
            </a:r>
          </a:p>
          <a:p>
            <a:pPr marL="0" indent="0">
              <a:lnSpc>
                <a:spcPct val="100000"/>
              </a:lnSpc>
              <a:spcBef>
                <a:spcPts val="1400"/>
              </a:spcBef>
              <a:buFont typeface="Arial" panose="020B0604020202020204" pitchFamily="34" charset="0"/>
              <a:buNone/>
            </a:pPr>
            <a:endParaRPr lang="en-US" b="1"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97516842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9448800" y="1388907"/>
            <a:ext cx="2247900" cy="4636666"/>
          </a:xfrm>
          <a:prstGeom prst="rect">
            <a:avLst/>
          </a:prstGeom>
        </p:spPr>
        <p:txBody>
          <a:bodyPr lIns="91440" tIns="45720" rIns="91440" bIns="45720" anchor="t">
            <a:normAutofit/>
          </a:bodyPr>
          <a:lstStyle/>
          <a:p>
            <a:pPr marL="0" indent="0">
              <a:buNone/>
            </a:pPr>
            <a:r>
              <a:rPr lang="en-US" sz="2000" b="1" dirty="0">
                <a:latin typeface="+mj-lt"/>
              </a:rPr>
              <a:t>We see that the SpaceX’s Launch sites are in United States of America.</a:t>
            </a:r>
          </a:p>
          <a:p>
            <a:pPr marL="0" indent="0">
              <a:buNone/>
            </a:pPr>
            <a:endParaRPr lang="en-US" sz="2000" b="1" dirty="0">
              <a:latin typeface="+mj-lt"/>
            </a:endParaRPr>
          </a:p>
          <a:p>
            <a:pPr marL="0" indent="0">
              <a:buNone/>
            </a:pPr>
            <a:r>
              <a:rPr lang="en-US" sz="2000" b="1" dirty="0">
                <a:latin typeface="+mj-lt"/>
              </a:rPr>
              <a:t>All launch sites are in coastal region.</a:t>
            </a:r>
          </a:p>
          <a:p>
            <a:pPr marL="0" indent="0">
              <a:buNone/>
            </a:pPr>
            <a:endParaRPr lang="en-US" sz="2000" b="1" dirty="0">
              <a:latin typeface="+mj-lt"/>
            </a:endParaRPr>
          </a:p>
        </p:txBody>
      </p:sp>
      <p:sp>
        <p:nvSpPr>
          <p:cNvPr id="2" name="Title 1">
            <a:extLst>
              <a:ext uri="{FF2B5EF4-FFF2-40B4-BE49-F238E27FC236}">
                <a16:creationId xmlns=""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on Map of USA.</a:t>
            </a:r>
          </a:p>
        </p:txBody>
      </p:sp>
      <p:pic>
        <p:nvPicPr>
          <p:cNvPr id="6" name="Picture 5">
            <a:extLst>
              <a:ext uri="{FF2B5EF4-FFF2-40B4-BE49-F238E27FC236}">
                <a16:creationId xmlns="" xmlns:a16="http://schemas.microsoft.com/office/drawing/2014/main" id="{72CC7798-EBA4-910A-CE7B-AA307C5B52E5}"/>
              </a:ext>
            </a:extLst>
          </p:cNvPr>
          <p:cNvPicPr>
            <a:picLocks noChangeAspect="1"/>
          </p:cNvPicPr>
          <p:nvPr/>
        </p:nvPicPr>
        <p:blipFill>
          <a:blip r:embed="rId2"/>
          <a:stretch>
            <a:fillRect/>
          </a:stretch>
        </p:blipFill>
        <p:spPr>
          <a:xfrm>
            <a:off x="770010" y="1388907"/>
            <a:ext cx="8478765" cy="4636666"/>
          </a:xfrm>
          <a:prstGeom prst="rect">
            <a:avLst/>
          </a:prstGeom>
        </p:spPr>
      </p:pic>
    </p:spTree>
    <p:extLst>
      <p:ext uri="{BB962C8B-B14F-4D97-AF65-F5344CB8AC3E}">
        <p14:creationId xmlns:p14="http://schemas.microsoft.com/office/powerpoint/2010/main" val="311182303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 xmlns:a16="http://schemas.microsoft.com/office/drawing/2014/main" id="{545859BE-C488-4415-B455-A8E223C13405}"/>
              </a:ext>
            </a:extLst>
          </p:cNvPr>
          <p:cNvPicPr>
            <a:picLocks noGrp="1" noChangeAspect="1"/>
          </p:cNvPicPr>
          <p:nvPr>
            <p:ph idx="4294967295"/>
          </p:nvPr>
        </p:nvPicPr>
        <p:blipFill>
          <a:blip r:embed="rId2"/>
          <a:stretch>
            <a:fillRect/>
          </a:stretch>
        </p:blipFill>
        <p:spPr>
          <a:xfrm>
            <a:off x="393494" y="1253472"/>
            <a:ext cx="10687962" cy="4772101"/>
          </a:xfrm>
          <a:prstGeom prst="rect">
            <a:avLst/>
          </a:prstGeom>
        </p:spPr>
      </p:pic>
      <p:sp>
        <p:nvSpPr>
          <p:cNvPr id="8" name="Title 1">
            <a:extLst>
              <a:ext uri="{FF2B5EF4-FFF2-40B4-BE49-F238E27FC236}">
                <a16:creationId xmlns=""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b="1" dirty="0">
                <a:solidFill>
                  <a:srgbClr val="0B49CB"/>
                </a:solidFill>
                <a:latin typeface="+mj-lt"/>
              </a:rPr>
              <a:t>Markers showing launch sites with color labels</a:t>
            </a:r>
          </a:p>
        </p:txBody>
      </p:sp>
    </p:spTree>
    <p:extLst>
      <p:ext uri="{BB962C8B-B14F-4D97-AF65-F5344CB8AC3E}">
        <p14:creationId xmlns:p14="http://schemas.microsoft.com/office/powerpoint/2010/main" val="255846645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pic>
        <p:nvPicPr>
          <p:cNvPr id="4" name="Content Placeholder 3">
            <a:extLst>
              <a:ext uri="{FF2B5EF4-FFF2-40B4-BE49-F238E27FC236}">
                <a16:creationId xmlns=""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b="1" dirty="0">
                <a:solidFill>
                  <a:srgbClr val="0948CB"/>
                </a:solidFill>
                <a:latin typeface="+mj-lt"/>
              </a:rPr>
              <a:t>Launch Site distance to landmarks</a:t>
            </a:r>
          </a:p>
        </p:txBody>
      </p:sp>
    </p:spTree>
    <p:extLst>
      <p:ext uri="{BB962C8B-B14F-4D97-AF65-F5344CB8AC3E}">
        <p14:creationId xmlns:p14="http://schemas.microsoft.com/office/powerpoint/2010/main" val="200468456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958696" y="1997528"/>
            <a:ext cx="9775979" cy="39058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a:t>
            </a:r>
            <a:r>
              <a:rPr lang="en-US" sz="2200" dirty="0" smtClean="0">
                <a:solidFill>
                  <a:schemeClr val="accent3">
                    <a:lumMod val="25000"/>
                  </a:schemeClr>
                </a:solidFill>
                <a:latin typeface="Abadi" panose="020B0604020104020204" pitchFamily="34" charset="0"/>
              </a:rPr>
              <a:t>context</a:t>
            </a:r>
          </a:p>
          <a:p>
            <a:pPr lvl="1">
              <a:spcBef>
                <a:spcPts val="1400"/>
              </a:spcBef>
            </a:pPr>
            <a:r>
              <a:rPr lang="en-US" sz="2000" b="1" dirty="0">
                <a:solidFill>
                  <a:schemeClr val="tx1"/>
                </a:solidFill>
                <a:latin typeface="+mj-lt"/>
              </a:rPr>
              <a:t>SpaceX advertises Falcon 9 rocket launches on its website with a cost of 62 million </a:t>
            </a:r>
            <a:r>
              <a:rPr lang="en-US" sz="2000" b="1" dirty="0" smtClean="0">
                <a:solidFill>
                  <a:schemeClr val="tx1"/>
                </a:solidFill>
                <a:latin typeface="+mj-lt"/>
              </a:rPr>
              <a:t>dollars. Other </a:t>
            </a:r>
            <a:r>
              <a:rPr lang="en-US" sz="2000" b="1" dirty="0">
                <a:solidFill>
                  <a:schemeClr val="tx1"/>
                </a:solidFill>
                <a:latin typeface="+mj-lt"/>
              </a:rPr>
              <a:t>providers cost upward of 165 million dollars each, much of the savings is because SpaceX can reuse the first stage. </a:t>
            </a:r>
            <a:endParaRPr lang="en-US" sz="1600" b="1" dirty="0" smtClean="0">
              <a:solidFill>
                <a:schemeClr val="tx1"/>
              </a:solidFill>
              <a:latin typeface="+mj-lt"/>
            </a:endParaRPr>
          </a:p>
          <a:p>
            <a:pPr marL="0" indent="0">
              <a:spcBef>
                <a:spcPts val="1400"/>
              </a:spcBef>
              <a:buNone/>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t>
            </a:r>
            <a:r>
              <a:rPr lang="en-US" sz="2200" dirty="0" smtClean="0">
                <a:solidFill>
                  <a:schemeClr val="accent3">
                    <a:lumMod val="25000"/>
                  </a:schemeClr>
                </a:solidFill>
                <a:latin typeface="Abadi" panose="020B0604020104020204" pitchFamily="34" charset="0"/>
              </a:rPr>
              <a:t>answers</a:t>
            </a:r>
          </a:p>
          <a:p>
            <a:pPr lvl="1" algn="just"/>
            <a:r>
              <a:rPr lang="en-US" sz="2000" b="1" dirty="0" smtClean="0">
                <a:solidFill>
                  <a:schemeClr val="tx1"/>
                </a:solidFill>
                <a:latin typeface="+mj-lt"/>
              </a:rPr>
              <a:t>Predict if the first stage if of the SpaceX Flacon 9 rocket will land successfully. </a:t>
            </a:r>
            <a:endParaRPr lang="en-US" sz="2000" b="1" dirty="0">
              <a:solidFill>
                <a:schemeClr val="tx1"/>
              </a:solidFill>
              <a:latin typeface="+mj-lt"/>
            </a:endParaRP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0" y="5241471"/>
            <a:ext cx="9745589" cy="935492"/>
          </a:xfrm>
          <a:prstGeom prst="rect">
            <a:avLst/>
          </a:prstGeom>
        </p:spPr>
        <p:txBody>
          <a:bodyPr lIns="91440" tIns="45720" rIns="91440" bIns="45720" anchor="t">
            <a:normAutofit/>
          </a:bodyPr>
          <a:lstStyle/>
          <a:p>
            <a:pPr marL="0" indent="0">
              <a:lnSpc>
                <a:spcPct val="100000"/>
              </a:lnSpc>
              <a:spcBef>
                <a:spcPts val="1400"/>
              </a:spcBef>
              <a:buNone/>
            </a:pPr>
            <a:r>
              <a:rPr lang="en-US" sz="2000" b="1" dirty="0">
                <a:latin typeface="+mj-lt"/>
              </a:rPr>
              <a:t>We </a:t>
            </a:r>
            <a:r>
              <a:rPr lang="en-US" sz="2000" b="1" dirty="0" smtClean="0">
                <a:latin typeface="+mj-lt"/>
              </a:rPr>
              <a:t>can see </a:t>
            </a:r>
            <a:r>
              <a:rPr lang="en-US" sz="2000" b="1" dirty="0">
                <a:latin typeface="+mj-lt"/>
              </a:rPr>
              <a:t>that KSC LC-39A has highest number of successful launches. We also </a:t>
            </a:r>
            <a:r>
              <a:rPr lang="en-US" sz="2000" b="1" dirty="0" smtClean="0">
                <a:latin typeface="+mj-lt"/>
              </a:rPr>
              <a:t>see that </a:t>
            </a:r>
            <a:r>
              <a:rPr lang="en-US" sz="2000" b="1" dirty="0">
                <a:latin typeface="+mj-lt"/>
              </a:rPr>
              <a:t>CCAFS SLC-40 has lowest number.</a:t>
            </a:r>
          </a:p>
        </p:txBody>
      </p:sp>
      <p:sp>
        <p:nvSpPr>
          <p:cNvPr id="8" name="Title 1">
            <a:extLst>
              <a:ext uri="{FF2B5EF4-FFF2-40B4-BE49-F238E27FC236}">
                <a16:creationId xmlns=""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for Successful Launches for All Sites</a:t>
            </a:r>
          </a:p>
        </p:txBody>
      </p:sp>
      <p:pic>
        <p:nvPicPr>
          <p:cNvPr id="12" name="Picture 11">
            <a:extLst>
              <a:ext uri="{FF2B5EF4-FFF2-40B4-BE49-F238E27FC236}">
                <a16:creationId xmlns="" xmlns:a16="http://schemas.microsoft.com/office/drawing/2014/main" id="{B7B45F14-2749-99F2-889E-3E709BD8FF65}"/>
              </a:ext>
            </a:extLst>
          </p:cNvPr>
          <p:cNvPicPr>
            <a:picLocks noChangeAspect="1"/>
          </p:cNvPicPr>
          <p:nvPr/>
        </p:nvPicPr>
        <p:blipFill>
          <a:blip r:embed="rId2"/>
          <a:stretch>
            <a:fillRect/>
          </a:stretch>
        </p:blipFill>
        <p:spPr>
          <a:xfrm>
            <a:off x="770010" y="1306156"/>
            <a:ext cx="9552214" cy="3716857"/>
          </a:xfrm>
          <a:prstGeom prst="rect">
            <a:avLst/>
          </a:prstGeom>
        </p:spPr>
      </p:pic>
    </p:spTree>
    <p:extLst>
      <p:ext uri="{BB962C8B-B14F-4D97-AF65-F5344CB8AC3E}">
        <p14:creationId xmlns:p14="http://schemas.microsoft.com/office/powerpoint/2010/main" val="290242123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636058" y="5771043"/>
            <a:ext cx="10066109" cy="918876"/>
          </a:xfrm>
          <a:prstGeom prst="rect">
            <a:avLst/>
          </a:prstGeom>
        </p:spPr>
        <p:txBody>
          <a:bodyPr lIns="91440" tIns="45720" rIns="91440" bIns="45720" anchor="t">
            <a:normAutofit/>
          </a:bodyPr>
          <a:lstStyle/>
          <a:p>
            <a:pPr marL="0" indent="0">
              <a:buNone/>
            </a:pPr>
            <a:r>
              <a:rPr lang="en-US" sz="2000" b="1" dirty="0">
                <a:latin typeface="+mj-lt"/>
              </a:rPr>
              <a:t>We plot the pie chart for KSC LC-39A and observe that it </a:t>
            </a:r>
            <a:r>
              <a:rPr lang="en-US" sz="2000" b="1" dirty="0" smtClean="0">
                <a:latin typeface="+mj-lt"/>
              </a:rPr>
              <a:t>has success rate of 76.9 %</a:t>
            </a:r>
            <a:endParaRPr lang="en-US" sz="2000" b="1" dirty="0">
              <a:latin typeface="+mj-lt"/>
            </a:endParaRPr>
          </a:p>
        </p:txBody>
      </p:sp>
      <p:sp>
        <p:nvSpPr>
          <p:cNvPr id="8" name="Title 1">
            <a:extLst>
              <a:ext uri="{FF2B5EF4-FFF2-40B4-BE49-F238E27FC236}">
                <a16:creationId xmlns=""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for Success ratio of KSC LC-39A</a:t>
            </a:r>
          </a:p>
        </p:txBody>
      </p:sp>
      <p:pic>
        <p:nvPicPr>
          <p:cNvPr id="2" name="Picture 1"/>
          <p:cNvPicPr>
            <a:picLocks noChangeAspect="1"/>
          </p:cNvPicPr>
          <p:nvPr/>
        </p:nvPicPr>
        <p:blipFill>
          <a:blip r:embed="rId2"/>
          <a:stretch>
            <a:fillRect/>
          </a:stretch>
        </p:blipFill>
        <p:spPr>
          <a:xfrm>
            <a:off x="636058" y="1174465"/>
            <a:ext cx="10821914" cy="4509812"/>
          </a:xfrm>
          <a:prstGeom prst="rect">
            <a:avLst/>
          </a:prstGeom>
        </p:spPr>
      </p:pic>
    </p:spTree>
    <p:extLst>
      <p:ext uri="{BB962C8B-B14F-4D97-AF65-F5344CB8AC3E}">
        <p14:creationId xmlns:p14="http://schemas.microsoft.com/office/powerpoint/2010/main" val="225891403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 xmlns:a16="http://schemas.microsoft.com/office/drawing/2014/main" id="{4D271BF5-BAA1-4CEB-A575-76A097FABBBA}"/>
              </a:ext>
            </a:extLst>
          </p:cNvPr>
          <p:cNvSpPr txBox="1">
            <a:spLocks/>
          </p:cNvSpPr>
          <p:nvPr/>
        </p:nvSpPr>
        <p:spPr>
          <a:xfrm>
            <a:off x="1095374" y="433965"/>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b="1" kern="1200" dirty="0">
                <a:solidFill>
                  <a:schemeClr val="tx1"/>
                </a:solidFill>
                <a:latin typeface="+mj-lt"/>
                <a:ea typeface="+mj-ea"/>
                <a:cs typeface="+mj-cs"/>
              </a:rPr>
              <a:t>Scatter plot of Payload vs Launch Outcome for all sites, with different payload selected in the range slider</a:t>
            </a:r>
          </a:p>
        </p:txBody>
      </p:sp>
      <p:sp>
        <p:nvSpPr>
          <p:cNvPr id="17" name="Rectangle 16">
            <a:extLst>
              <a:ext uri="{FF2B5EF4-FFF2-40B4-BE49-F238E27FC236}">
                <a16:creationId xmlns="" xmlns:a16="http://schemas.microsoft.com/office/drawing/2014/main" id="{F170E346-B98B-43A6-A4DA-D36FF63284B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1" y="2191367"/>
            <a:ext cx="10515599" cy="3785614"/>
          </a:xfrm>
          <a:prstGeom prst="rect">
            <a:avLst/>
          </a:prstGeom>
        </p:spPr>
      </p:pic>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18114799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xmlns="" id="{2550BE34-C2B8-49B8-8519-67A8CAD51A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9" name="Title 1">
            <a:extLst>
              <a:ext uri="{FF2B5EF4-FFF2-40B4-BE49-F238E27FC236}">
                <a16:creationId xmlns:a16="http://schemas.microsoft.com/office/drawing/2014/main" xmlns="" id="{B68D8986-45AC-4FB5-96E8-C45F9603EB5E}"/>
              </a:ext>
            </a:extLst>
          </p:cNvPr>
          <p:cNvSpPr txBox="1">
            <a:spLocks/>
          </p:cNvSpPr>
          <p:nvPr/>
        </p:nvSpPr>
        <p:spPr>
          <a:xfrm>
            <a:off x="557784" y="442285"/>
            <a:ext cx="10442421" cy="8924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1803169" y="3010301"/>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xmlns="" id="{4125DC3F-06C6-4F66-ADB5-43E9E2294DD9}"/>
              </a:ext>
            </a:extLst>
          </p:cNvPr>
          <p:cNvPicPr>
            <a:picLocks noChangeAspect="1"/>
          </p:cNvPicPr>
          <p:nvPr/>
        </p:nvPicPr>
        <p:blipFill>
          <a:blip r:embed="rId2"/>
          <a:stretch>
            <a:fillRect/>
          </a:stretch>
        </p:blipFill>
        <p:spPr>
          <a:xfrm>
            <a:off x="557784" y="3103465"/>
            <a:ext cx="11164824" cy="3321534"/>
          </a:xfrm>
          <a:prstGeom prst="rect">
            <a:avLst/>
          </a:prstGeom>
        </p:spPr>
      </p:pic>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44</a:t>
            </a:fld>
            <a:endParaRPr lang="en-US" sz="1200">
              <a:solidFill>
                <a:schemeClr val="tx1">
                  <a:lumMod val="50000"/>
                  <a:lumOff val="50000"/>
                </a:schemeClr>
              </a:solidFill>
              <a:latin typeface="+mn-lt"/>
            </a:endParaRPr>
          </a:p>
        </p:txBody>
      </p:sp>
      <p:sp>
        <p:nvSpPr>
          <p:cNvPr id="2" name="Rectangle 1"/>
          <p:cNvSpPr/>
          <p:nvPr/>
        </p:nvSpPr>
        <p:spPr>
          <a:xfrm>
            <a:off x="609958" y="1598354"/>
            <a:ext cx="11060475" cy="9789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spcBef>
                <a:spcPts val="1400"/>
              </a:spcBef>
            </a:pPr>
            <a:r>
              <a:rPr lang="en-US">
                <a:latin typeface="Abadi" panose="020B0604020104020204" pitchFamily="34" charset="0"/>
              </a:rPr>
              <a:t>The decision tree classifier is the model with the highest classification accuracy</a:t>
            </a:r>
            <a:endParaRPr lang="en-US" dirty="0">
              <a:latin typeface="Abadi" panose="020B0604020104020204" pitchFamily="34" charset="0"/>
            </a:endParaRPr>
          </a:p>
        </p:txBody>
      </p:sp>
    </p:spTree>
    <p:extLst>
      <p:ext uri="{BB962C8B-B14F-4D97-AF65-F5344CB8AC3E}">
        <p14:creationId xmlns:p14="http://schemas.microsoft.com/office/powerpoint/2010/main" val="33395557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7237638" y="1360050"/>
            <a:ext cx="3412673" cy="4508938"/>
          </a:xfrm>
          <a:prstGeom prst="rect">
            <a:avLst/>
          </a:prstGeom>
        </p:spPr>
        <p:txBody>
          <a:bodyPr>
            <a:normAutofit/>
          </a:bodyPr>
          <a:lstStyle/>
          <a:p>
            <a:pPr marL="0" indent="0">
              <a:lnSpc>
                <a:spcPct val="100000"/>
              </a:lnSpc>
              <a:spcBef>
                <a:spcPts val="1400"/>
              </a:spcBef>
              <a:buNone/>
            </a:pPr>
            <a:r>
              <a:rPr lang="en-US" sz="2000" b="1" dirty="0" smtClean="0">
                <a:latin typeface="+mj-lt"/>
              </a:rPr>
              <a:t>Confusion </a:t>
            </a:r>
            <a:r>
              <a:rPr lang="en-US" sz="2000" b="1" dirty="0">
                <a:latin typeface="+mj-lt"/>
              </a:rPr>
              <a:t>Matrix for Decision Tree </a:t>
            </a:r>
            <a:r>
              <a:rPr lang="en-US" sz="2000" b="1" dirty="0" smtClean="0">
                <a:latin typeface="+mj-lt"/>
              </a:rPr>
              <a:t>Classifier shows it has 12 </a:t>
            </a:r>
            <a:r>
              <a:rPr lang="en-US" sz="2000" b="1" dirty="0">
                <a:latin typeface="+mj-lt"/>
              </a:rPr>
              <a:t>True-Positive and </a:t>
            </a:r>
            <a:r>
              <a:rPr lang="en-US" sz="2000" b="1" dirty="0" smtClean="0">
                <a:latin typeface="+mj-lt"/>
              </a:rPr>
              <a:t>3 </a:t>
            </a:r>
            <a:r>
              <a:rPr lang="en-US" sz="2000" b="1" dirty="0">
                <a:latin typeface="+mj-lt"/>
              </a:rPr>
              <a:t>True-Negative</a:t>
            </a:r>
            <a:r>
              <a:rPr lang="en-US" sz="2200" dirty="0">
                <a:solidFill>
                  <a:schemeClr val="accent3">
                    <a:lumMod val="25000"/>
                  </a:schemeClr>
                </a:solidFill>
                <a:latin typeface="Abadi" panose="020B0604020104020204" pitchFamily="34" charset="0"/>
              </a:rPr>
              <a:t>.</a:t>
            </a:r>
          </a:p>
        </p:txBody>
      </p:sp>
      <p:sp>
        <p:nvSpPr>
          <p:cNvPr id="9" name="Title 1">
            <a:extLst>
              <a:ext uri="{FF2B5EF4-FFF2-40B4-BE49-F238E27FC236}">
                <a16:creationId xmlns=""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p:cNvPicPr>
            <a:picLocks noChangeAspect="1"/>
          </p:cNvPicPr>
          <p:nvPr/>
        </p:nvPicPr>
        <p:blipFill>
          <a:blip r:embed="rId2"/>
          <a:stretch>
            <a:fillRect/>
          </a:stretch>
        </p:blipFill>
        <p:spPr>
          <a:xfrm>
            <a:off x="876300" y="1404719"/>
            <a:ext cx="5467350" cy="4419600"/>
          </a:xfrm>
          <a:prstGeom prst="rect">
            <a:avLst/>
          </a:prstGeom>
        </p:spPr>
      </p:pic>
    </p:spTree>
    <p:extLst>
      <p:ext uri="{BB962C8B-B14F-4D97-AF65-F5344CB8AC3E}">
        <p14:creationId xmlns:p14="http://schemas.microsoft.com/office/powerpoint/2010/main" val="262196888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770011" y="1380966"/>
            <a:ext cx="10823275" cy="493838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r>
              <a:rPr lang="en-US" sz="2200" dirty="0" smtClean="0">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Launch site </a:t>
            </a:r>
            <a:r>
              <a:rPr lang="en-US" sz="2200" dirty="0">
                <a:solidFill>
                  <a:schemeClr val="accent3">
                    <a:lumMod val="25000"/>
                  </a:schemeClr>
                </a:solidFill>
                <a:latin typeface="Abadi" panose="020B0604020104020204" pitchFamily="34" charset="0"/>
              </a:rPr>
              <a:t>KSC LC-39A has highest success rate and highest number of successful launches</a:t>
            </a:r>
            <a:r>
              <a:rPr lang="en-US"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Decision </a:t>
            </a:r>
            <a:r>
              <a:rPr lang="en-US" sz="2200" dirty="0">
                <a:solidFill>
                  <a:schemeClr val="accent3">
                    <a:lumMod val="25000"/>
                  </a:schemeClr>
                </a:solidFill>
                <a:latin typeface="Abadi" panose="020B0604020104020204" pitchFamily="34" charset="0"/>
              </a:rPr>
              <a:t>Tree Classifier is the best model for classification whether launch is successful or not.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endParaRPr lang="en-US" sz="2200" dirty="0">
              <a:solidFill>
                <a:srgbClr val="C00000"/>
              </a:solidFill>
              <a:latin typeface="Abadi" panose="020B0604020104020204" pitchFamily="34" charset="0"/>
            </a:endParaRPr>
          </a:p>
        </p:txBody>
      </p:sp>
      <p:sp>
        <p:nvSpPr>
          <p:cNvPr id="9" name="Title 1">
            <a:extLst>
              <a:ext uri="{FF2B5EF4-FFF2-40B4-BE49-F238E27FC236}">
                <a16:creationId xmlns=""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205783946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xmlns=""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871611" y="1476033"/>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b="1" dirty="0" smtClean="0">
                <a:solidFill>
                  <a:schemeClr val="tx1"/>
                </a:solidFill>
                <a:latin typeface="+mj-lt"/>
              </a:rPr>
              <a:t>SpaceX REST API  using api.spacexdata.com/v4/.</a:t>
            </a:r>
          </a:p>
          <a:p>
            <a:pPr lvl="1">
              <a:lnSpc>
                <a:spcPct val="120000"/>
              </a:lnSpc>
              <a:spcBef>
                <a:spcPts val="1400"/>
              </a:spcBef>
            </a:pPr>
            <a:r>
              <a:rPr lang="en-US" sz="7600" b="1" dirty="0" smtClean="0">
                <a:solidFill>
                  <a:schemeClr val="tx1"/>
                </a:solidFill>
                <a:latin typeface="+mj-lt"/>
              </a:rPr>
              <a:t>Web scrapping from Wikipedia</a:t>
            </a:r>
          </a:p>
          <a:p>
            <a:pPr>
              <a:lnSpc>
                <a:spcPct val="120000"/>
              </a:lnSpc>
              <a:spcBef>
                <a:spcPts val="1400"/>
              </a:spcBef>
            </a:pPr>
            <a:r>
              <a:rPr lang="en-US" sz="8800" dirty="0" smtClean="0">
                <a:solidFill>
                  <a:schemeClr val="accent3">
                    <a:lumMod val="25000"/>
                  </a:schemeClr>
                </a:solidFill>
                <a:latin typeface="Abadi"/>
              </a:rPr>
              <a:t>Perform </a:t>
            </a:r>
            <a:r>
              <a:rPr lang="en-US" sz="8800" dirty="0">
                <a:solidFill>
                  <a:schemeClr val="accent3">
                    <a:lumMod val="25000"/>
                  </a:schemeClr>
                </a:solidFill>
                <a:latin typeface="Abadi"/>
              </a:rPr>
              <a:t>data wrangling</a:t>
            </a:r>
          </a:p>
          <a:p>
            <a:pPr lvl="1">
              <a:lnSpc>
                <a:spcPct val="120000"/>
              </a:lnSpc>
              <a:spcBef>
                <a:spcPts val="1400"/>
              </a:spcBef>
            </a:pPr>
            <a:r>
              <a:rPr lang="en-US" sz="7600" b="1" dirty="0">
                <a:solidFill>
                  <a:schemeClr val="tx1"/>
                </a:solidFill>
                <a:latin typeface="+mj-lt"/>
              </a:rPr>
              <a:t>One Hot Encoding data fields for Machine Learning and data cleaning of null values and </a:t>
            </a:r>
            <a:r>
              <a:rPr lang="en-US" sz="7600" b="1" dirty="0" smtClean="0">
                <a:solidFill>
                  <a:schemeClr val="tx1"/>
                </a:solidFill>
                <a:latin typeface="+mj-lt"/>
              </a:rPr>
              <a:t>irrelevant column.</a:t>
            </a:r>
          </a:p>
          <a:p>
            <a:pPr>
              <a:lnSpc>
                <a:spcPct val="120000"/>
              </a:lnSpc>
              <a:spcBef>
                <a:spcPts val="1400"/>
              </a:spcBef>
            </a:pPr>
            <a:r>
              <a:rPr lang="en-US" sz="9200" dirty="0" smtClean="0">
                <a:solidFill>
                  <a:schemeClr val="accent3">
                    <a:lumMod val="25000"/>
                  </a:schemeClr>
                </a:solidFill>
                <a:latin typeface="Abadi"/>
              </a:rPr>
              <a:t>Perform </a:t>
            </a:r>
            <a:r>
              <a:rPr lang="en-US" sz="9200" dirty="0">
                <a:solidFill>
                  <a:schemeClr val="accent3">
                    <a:lumMod val="25000"/>
                  </a:schemeClr>
                </a:solidFill>
                <a:latin typeface="Abadi"/>
              </a:rPr>
              <a:t>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a:t>
            </a:r>
            <a:r>
              <a:rPr lang="en-US" sz="8800" dirty="0" smtClean="0">
                <a:solidFill>
                  <a:schemeClr val="accent3">
                    <a:lumMod val="25000"/>
                  </a:schemeClr>
                </a:solidFill>
                <a:latin typeface="Abadi"/>
              </a:rPr>
              <a:t>models.</a:t>
            </a:r>
          </a:p>
          <a:p>
            <a:pPr lvl="1">
              <a:lnSpc>
                <a:spcPct val="120000"/>
              </a:lnSpc>
              <a:spcBef>
                <a:spcPts val="1400"/>
              </a:spcBef>
            </a:pPr>
            <a:r>
              <a:rPr lang="en-US" sz="7600" b="1" dirty="0" smtClean="0">
                <a:solidFill>
                  <a:schemeClr val="accent3">
                    <a:lumMod val="25000"/>
                  </a:schemeClr>
                </a:solidFill>
                <a:latin typeface="+mj-lt"/>
              </a:rPr>
              <a:t>LR</a:t>
            </a:r>
            <a:r>
              <a:rPr lang="en-US" sz="7600" b="1" dirty="0">
                <a:solidFill>
                  <a:schemeClr val="accent3">
                    <a:lumMod val="25000"/>
                  </a:schemeClr>
                </a:solidFill>
                <a:latin typeface="+mj-lt"/>
              </a:rPr>
              <a:t>, KNN, SVM, DT models have been built and evaluated for the best classifier</a:t>
            </a:r>
            <a:endParaRPr lang="en-US" sz="7600" b="1" dirty="0" smtClean="0">
              <a:solidFill>
                <a:schemeClr val="accent3">
                  <a:lumMod val="25000"/>
                </a:schemeClr>
              </a:solidFill>
              <a:latin typeface="+mj-lt"/>
            </a:endParaRPr>
          </a:p>
          <a:p>
            <a:pPr marL="0" indent="0">
              <a:lnSpc>
                <a:spcPct val="120000"/>
              </a:lnSpc>
              <a:spcBef>
                <a:spcPts val="1400"/>
              </a:spcBef>
              <a:buNone/>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pPr/>
              <a:t>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smtClean="0">
                <a:solidFill>
                  <a:schemeClr val="accent3">
                    <a:lumMod val="25000"/>
                  </a:schemeClr>
                </a:solidFill>
                <a:latin typeface="Abadi" panose="020B0604020104020204" pitchFamily="34" charset="0"/>
              </a:rPr>
              <a:t>data frame </a:t>
            </a:r>
            <a:r>
              <a:rPr lang="en-US" sz="1900" dirty="0">
                <a:solidFill>
                  <a:schemeClr val="accent3">
                    <a:lumMod val="25000"/>
                  </a:schemeClr>
                </a:solidFill>
                <a:latin typeface="Abadi" panose="020B0604020104020204" pitchFamily="34" charset="0"/>
              </a:rPr>
              <a:t>using .json_normalize().</a:t>
            </a:r>
          </a:p>
          <a:p>
            <a:pPr lvl="1" algn="just">
              <a:lnSpc>
                <a:spcPct val="100000"/>
              </a:lnSpc>
              <a:spcBef>
                <a:spcPts val="1400"/>
              </a:spcBef>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smtClean="0">
                <a:solidFill>
                  <a:schemeClr val="accent3">
                    <a:lumMod val="25000"/>
                  </a:schemeClr>
                </a:solidFill>
                <a:latin typeface="Abadi" panose="020B0604020104020204" pitchFamily="34" charset="0"/>
              </a:rPr>
              <a:t>data frame </a:t>
            </a:r>
            <a:r>
              <a:rPr lang="en-US" sz="1900" dirty="0">
                <a:solidFill>
                  <a:schemeClr val="accent3">
                    <a:lumMod val="25000"/>
                  </a:schemeClr>
                </a:solidFill>
                <a:latin typeface="Abadi" panose="020B0604020104020204" pitchFamily="34" charset="0"/>
              </a:rPr>
              <a:t>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126122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4162425" y="1382713"/>
            <a:ext cx="7123186"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569912" y="1382713"/>
            <a:ext cx="3468687" cy="4206875"/>
          </a:xfrm>
          <a:prstGeom prst="rect">
            <a:avLst/>
          </a:prstGeom>
        </p:spPr>
        <p:txBody>
          <a:bodyPr vert="horz" lIns="91440" tIns="45720" rIns="91440" bIns="45720" rtlCol="0" anchor="t">
            <a:normAutofit fontScale="70000" lnSpcReduction="20000"/>
          </a:bodyPr>
          <a:lstStyle/>
          <a:p>
            <a:endParaRPr lang="en-US" sz="1600" dirty="0" smtClean="0"/>
          </a:p>
          <a:p>
            <a:endParaRPr lang="en-US" sz="1600" dirty="0"/>
          </a:p>
          <a:p>
            <a:r>
              <a:rPr lang="en-US" sz="2900" dirty="0">
                <a:solidFill>
                  <a:schemeClr val="accent3">
                    <a:lumMod val="25000"/>
                  </a:schemeClr>
                </a:solidFill>
                <a:latin typeface="Abadi"/>
              </a:rPr>
              <a:t>We sent a get request to the SpaceX API, converted it into a Pandas </a:t>
            </a:r>
            <a:r>
              <a:rPr lang="en-US" sz="2900" dirty="0" err="1">
                <a:solidFill>
                  <a:schemeClr val="accent3">
                    <a:lumMod val="25000"/>
                  </a:schemeClr>
                </a:solidFill>
                <a:latin typeface="Abadi"/>
              </a:rPr>
              <a:t>dataframe</a:t>
            </a:r>
            <a:r>
              <a:rPr lang="en-US" sz="2900" dirty="0">
                <a:solidFill>
                  <a:schemeClr val="accent3">
                    <a:lumMod val="25000"/>
                  </a:schemeClr>
                </a:solidFill>
                <a:latin typeface="Abadi"/>
              </a:rPr>
              <a:t>. Filtered the data for Falcon9 launches and handled the missing </a:t>
            </a:r>
            <a:r>
              <a:rPr lang="en-US" sz="2900" dirty="0" smtClean="0">
                <a:solidFill>
                  <a:schemeClr val="accent3">
                    <a:lumMod val="25000"/>
                  </a:schemeClr>
                </a:solidFill>
                <a:latin typeface="Abadi"/>
              </a:rPr>
              <a:t>values.</a:t>
            </a:r>
          </a:p>
          <a:p>
            <a:r>
              <a:rPr lang="en-US" sz="2900" dirty="0" err="1" smtClean="0">
                <a:solidFill>
                  <a:schemeClr val="accent3">
                    <a:lumMod val="25000"/>
                  </a:schemeClr>
                </a:solidFill>
                <a:latin typeface="Abadi"/>
              </a:rPr>
              <a:t>GitHub</a:t>
            </a:r>
            <a:r>
              <a:rPr lang="en-US" sz="2900" dirty="0" smtClean="0">
                <a:solidFill>
                  <a:schemeClr val="accent3">
                    <a:lumMod val="25000"/>
                  </a:schemeClr>
                </a:solidFill>
                <a:latin typeface="Abadi"/>
              </a:rPr>
              <a:t> URL: </a:t>
            </a:r>
            <a:r>
              <a:rPr lang="en-US" sz="2900" dirty="0" err="1" smtClean="0">
                <a:hlinkClick r:id="rId3"/>
              </a:rPr>
              <a:t>GitHub</a:t>
            </a:r>
            <a:r>
              <a:rPr lang="en-US" sz="2900" dirty="0" smtClean="0">
                <a:hlinkClick r:id="rId3"/>
              </a:rPr>
              <a:t> </a:t>
            </a:r>
            <a:r>
              <a:rPr lang="en-US" sz="2900" dirty="0">
                <a:hlinkClick r:id="rId3"/>
              </a:rPr>
              <a:t>URL https://github.com/jacint61/data-project/blob/main/jupyter-labs-spacex-data-collection-api.ipynb</a:t>
            </a:r>
            <a:endParaRPr lang="en-US" sz="2900" dirty="0"/>
          </a:p>
          <a:p>
            <a:endParaRPr lang="en-US" sz="1050" dirty="0"/>
          </a:p>
          <a:p>
            <a:pPr marL="0" indent="0">
              <a:buNone/>
            </a:pPr>
            <a:r>
              <a:rPr lang="en-US" sz="1600" dirty="0" smtClean="0">
                <a:solidFill>
                  <a:schemeClr val="accent3">
                    <a:lumMod val="25000"/>
                  </a:schemeClr>
                </a:solidFill>
                <a:latin typeface="Abadi"/>
              </a:rPr>
              <a:t>..</a:t>
            </a:r>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p:cNvPicPr>
            <a:picLocks noChangeAspect="1"/>
          </p:cNvPicPr>
          <p:nvPr/>
        </p:nvPicPr>
        <p:blipFill>
          <a:blip r:embed="rId4"/>
          <a:stretch>
            <a:fillRect/>
          </a:stretch>
        </p:blipFill>
        <p:spPr>
          <a:xfrm>
            <a:off x="4310818" y="1676076"/>
            <a:ext cx="6726165" cy="721604"/>
          </a:xfrm>
          <a:prstGeom prst="rect">
            <a:avLst/>
          </a:prstGeom>
          <a:effectLst>
            <a:softEdge rad="0"/>
          </a:effectLst>
        </p:spPr>
      </p:pic>
      <p:pic>
        <p:nvPicPr>
          <p:cNvPr id="26" name="Picture 25"/>
          <p:cNvPicPr>
            <a:picLocks noChangeAspect="1"/>
          </p:cNvPicPr>
          <p:nvPr/>
        </p:nvPicPr>
        <p:blipFill>
          <a:blip r:embed="rId5"/>
          <a:stretch>
            <a:fillRect/>
          </a:stretch>
        </p:blipFill>
        <p:spPr>
          <a:xfrm>
            <a:off x="4310818" y="2460903"/>
            <a:ext cx="6753226" cy="625198"/>
          </a:xfrm>
          <a:prstGeom prst="rect">
            <a:avLst/>
          </a:prstGeom>
        </p:spPr>
      </p:pic>
      <p:pic>
        <p:nvPicPr>
          <p:cNvPr id="27" name="Picture 26"/>
          <p:cNvPicPr>
            <a:picLocks noChangeAspect="1"/>
          </p:cNvPicPr>
          <p:nvPr/>
        </p:nvPicPr>
        <p:blipFill>
          <a:blip r:embed="rId6"/>
          <a:stretch>
            <a:fillRect/>
          </a:stretch>
        </p:blipFill>
        <p:spPr>
          <a:xfrm>
            <a:off x="4351409" y="3229855"/>
            <a:ext cx="6726165" cy="1067018"/>
          </a:xfrm>
          <a:prstGeom prst="rect">
            <a:avLst/>
          </a:prstGeom>
        </p:spPr>
      </p:pic>
      <p:pic>
        <p:nvPicPr>
          <p:cNvPr id="28" name="Picture 27"/>
          <p:cNvPicPr>
            <a:picLocks noChangeAspect="1"/>
          </p:cNvPicPr>
          <p:nvPr/>
        </p:nvPicPr>
        <p:blipFill>
          <a:blip r:embed="rId7"/>
          <a:stretch>
            <a:fillRect/>
          </a:stretch>
        </p:blipFill>
        <p:spPr>
          <a:xfrm>
            <a:off x="4351409" y="4451785"/>
            <a:ext cx="6962775" cy="1034616"/>
          </a:xfrm>
          <a:prstGeom prst="rect">
            <a:avLst/>
          </a:prstGeom>
        </p:spPr>
      </p:pic>
    </p:spTree>
    <p:extLst>
      <p:ext uri="{BB962C8B-B14F-4D97-AF65-F5344CB8AC3E}">
        <p14:creationId xmlns:p14="http://schemas.microsoft.com/office/powerpoint/2010/main" val="2803160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219075" y="1792288"/>
            <a:ext cx="4256161" cy="4494212"/>
          </a:xfrm>
          <a:prstGeom prst="rect">
            <a:avLst/>
          </a:prstGeom>
        </p:spPr>
        <p:txBody>
          <a:bodyPr lIns="91440" tIns="45720" rIns="91440" bIns="45720" anchor="t">
            <a:no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We used </a:t>
            </a:r>
            <a:r>
              <a:rPr lang="en-US" sz="2000" dirty="0" err="1">
                <a:solidFill>
                  <a:schemeClr val="accent3">
                    <a:lumMod val="25000"/>
                  </a:schemeClr>
                </a:solidFill>
                <a:latin typeface="Abadi" panose="020B0604020104020204" pitchFamily="34" charset="0"/>
              </a:rPr>
              <a:t>BeautifulSoup</a:t>
            </a:r>
            <a:r>
              <a:rPr lang="en-US" sz="2000" dirty="0">
                <a:solidFill>
                  <a:schemeClr val="accent3">
                    <a:lumMod val="25000"/>
                  </a:schemeClr>
                </a:solidFill>
                <a:latin typeface="Abadi" panose="020B0604020104020204" pitchFamily="34" charset="0"/>
              </a:rPr>
              <a:t> to web scrap, extracted the column names and converted the data into a Pandas </a:t>
            </a:r>
            <a:r>
              <a:rPr lang="en-US" sz="2000" dirty="0" err="1">
                <a:solidFill>
                  <a:schemeClr val="accent3">
                    <a:lumMod val="25000"/>
                  </a:schemeClr>
                </a:solidFill>
                <a:latin typeface="Abadi" panose="020B0604020104020204" pitchFamily="34" charset="0"/>
              </a:rPr>
              <a:t>Dataframe</a:t>
            </a:r>
            <a:r>
              <a:rPr lang="en-US" sz="2000" dirty="0" smtClean="0">
                <a:solidFill>
                  <a:schemeClr val="accent3">
                    <a:lumMod val="25000"/>
                  </a:schemeClr>
                </a:solidFill>
                <a:latin typeface="Abadi" panose="020B0604020104020204" pitchFamily="34" charset="0"/>
              </a:rPr>
              <a:t>.</a:t>
            </a:r>
          </a:p>
          <a:p>
            <a:pPr>
              <a:lnSpc>
                <a:spcPct val="100000"/>
              </a:lnSpc>
              <a:spcBef>
                <a:spcPts val="1400"/>
              </a:spcBef>
            </a:pPr>
            <a:r>
              <a:rPr lang="en-US" sz="2000" dirty="0" err="1">
                <a:solidFill>
                  <a:schemeClr val="accent3">
                    <a:lumMod val="25000"/>
                  </a:schemeClr>
                </a:solidFill>
                <a:latin typeface="Abadi" panose="020B0604020104020204" pitchFamily="34" charset="0"/>
              </a:rPr>
              <a:t>GitHub</a:t>
            </a:r>
            <a:r>
              <a:rPr lang="en-US" sz="2000" dirty="0">
                <a:solidFill>
                  <a:schemeClr val="accent3">
                    <a:lumMod val="25000"/>
                  </a:schemeClr>
                </a:solidFill>
                <a:latin typeface="Abadi" panose="020B0604020104020204" pitchFamily="34" charset="0"/>
              </a:rPr>
              <a:t> URL of the web scraping notebook</a:t>
            </a:r>
            <a:r>
              <a:rPr lang="en-US" sz="2000" dirty="0" smtClean="0">
                <a:solidFill>
                  <a:schemeClr val="accent3">
                    <a:lumMod val="25000"/>
                  </a:schemeClr>
                </a:solidFill>
                <a:latin typeface="Abadi" panose="020B0604020104020204" pitchFamily="34" charset="0"/>
              </a:rPr>
              <a:t>:</a:t>
            </a:r>
          </a:p>
          <a:p>
            <a:pPr marL="0" indent="0">
              <a:lnSpc>
                <a:spcPct val="100000"/>
              </a:lnSpc>
              <a:spcBef>
                <a:spcPts val="1400"/>
              </a:spcBef>
              <a:buNone/>
            </a:pPr>
            <a:r>
              <a:rPr lang="en-US" sz="2000" dirty="0" smtClean="0">
                <a:solidFill>
                  <a:schemeClr val="accent3">
                    <a:lumMod val="25000"/>
                  </a:schemeClr>
                </a:solidFill>
                <a:latin typeface="Abadi" panose="020B0604020104020204" pitchFamily="34" charset="0"/>
                <a:hlinkClick r:id="rId3"/>
              </a:rPr>
              <a:t>https</a:t>
            </a:r>
            <a:r>
              <a:rPr lang="en-US" sz="2000" dirty="0">
                <a:solidFill>
                  <a:schemeClr val="accent3">
                    <a:lumMod val="25000"/>
                  </a:schemeClr>
                </a:solidFill>
                <a:latin typeface="Abadi" panose="020B0604020104020204" pitchFamily="34" charset="0"/>
                <a:hlinkClick r:id="rId3"/>
              </a:rPr>
              <a:t>://github.com/jacint61/data-project/blob/main/Lab%202%20-%</a:t>
            </a:r>
            <a:r>
              <a:rPr lang="en-US" sz="2000" dirty="0" smtClean="0">
                <a:solidFill>
                  <a:schemeClr val="accent3">
                    <a:lumMod val="25000"/>
                  </a:schemeClr>
                </a:solidFill>
                <a:latin typeface="Abadi" panose="020B0604020104020204" pitchFamily="34" charset="0"/>
                <a:hlinkClick r:id="rId3"/>
              </a:rPr>
              <a:t>20jupyter-labs-webscraping.ipynb</a:t>
            </a:r>
            <a:endParaRPr lang="en-US" sz="2000" dirty="0" smtClean="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xmlns="" id="{8B78C759-C687-440F-8CAE-D3071F1AB630}"/>
              </a:ext>
            </a:extLst>
          </p:cNvPr>
          <p:cNvSpPr txBox="1">
            <a:spLocks/>
          </p:cNvSpPr>
          <p:nvPr/>
        </p:nvSpPr>
        <p:spPr>
          <a:xfrm>
            <a:off x="4667251" y="1792288"/>
            <a:ext cx="706755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8" name="Picture 7"/>
          <p:cNvPicPr>
            <a:picLocks noChangeAspect="1"/>
          </p:cNvPicPr>
          <p:nvPr/>
        </p:nvPicPr>
        <p:blipFill>
          <a:blip r:embed="rId4"/>
          <a:stretch>
            <a:fillRect/>
          </a:stretch>
        </p:blipFill>
        <p:spPr>
          <a:xfrm>
            <a:off x="4781550" y="1906254"/>
            <a:ext cx="6656461" cy="1326643"/>
          </a:xfrm>
          <a:prstGeom prst="rect">
            <a:avLst/>
          </a:prstGeom>
        </p:spPr>
      </p:pic>
      <p:pic>
        <p:nvPicPr>
          <p:cNvPr id="9" name="Picture 8"/>
          <p:cNvPicPr>
            <a:picLocks noChangeAspect="1"/>
          </p:cNvPicPr>
          <p:nvPr/>
        </p:nvPicPr>
        <p:blipFill>
          <a:blip r:embed="rId5"/>
          <a:stretch>
            <a:fillRect/>
          </a:stretch>
        </p:blipFill>
        <p:spPr>
          <a:xfrm>
            <a:off x="4781550" y="3346863"/>
            <a:ext cx="6656461" cy="1011127"/>
          </a:xfrm>
          <a:prstGeom prst="rect">
            <a:avLst/>
          </a:prstGeom>
        </p:spPr>
      </p:pic>
      <p:pic>
        <p:nvPicPr>
          <p:cNvPr id="10" name="Picture 9"/>
          <p:cNvPicPr>
            <a:picLocks noChangeAspect="1"/>
          </p:cNvPicPr>
          <p:nvPr/>
        </p:nvPicPr>
        <p:blipFill>
          <a:blip r:embed="rId6"/>
          <a:stretch>
            <a:fillRect/>
          </a:stretch>
        </p:blipFill>
        <p:spPr>
          <a:xfrm>
            <a:off x="4781549" y="4222149"/>
            <a:ext cx="6656461" cy="1376060"/>
          </a:xfrm>
          <a:prstGeom prst="rect">
            <a:avLst/>
          </a:prstGeom>
        </p:spPr>
      </p:pic>
      <p:pic>
        <p:nvPicPr>
          <p:cNvPr id="12" name="Picture 11"/>
          <p:cNvPicPr>
            <a:picLocks noChangeAspect="1"/>
          </p:cNvPicPr>
          <p:nvPr/>
        </p:nvPicPr>
        <p:blipFill>
          <a:blip r:embed="rId7"/>
          <a:stretch>
            <a:fillRect/>
          </a:stretch>
        </p:blipFill>
        <p:spPr>
          <a:xfrm>
            <a:off x="4781551" y="5533422"/>
            <a:ext cx="6656459" cy="362553"/>
          </a:xfrm>
          <a:prstGeom prst="rect">
            <a:avLst/>
          </a:prstGeom>
        </p:spPr>
      </p:pic>
    </p:spTree>
    <p:extLst>
      <p:ext uri="{BB962C8B-B14F-4D97-AF65-F5344CB8AC3E}">
        <p14:creationId xmlns:p14="http://schemas.microsoft.com/office/powerpoint/2010/main" val="1385553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purl.org/dc/elements/1.1/"/>
    <ds:schemaRef ds:uri="http://schemas.microsoft.com/office/2006/metadata/properties"/>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155be751-a274-42e8-93fb-f39d3b9bccc8"/>
    <ds:schemaRef ds:uri="f80a141d-92ca-4d3d-9308-f7e7b1d44ce8"/>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9888</TotalTime>
  <Words>1836</Words>
  <Application>Microsoft Office PowerPoint</Application>
  <PresentationFormat>Widescreen</PresentationFormat>
  <Paragraphs>253</Paragraphs>
  <Slides>47</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user</cp:lastModifiedBy>
  <cp:revision>308</cp:revision>
  <dcterms:created xsi:type="dcterms:W3CDTF">2021-04-29T18:58:34Z</dcterms:created>
  <dcterms:modified xsi:type="dcterms:W3CDTF">2022-10-10T21:52:35Z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